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7" r:id="rId4"/>
    <p:sldId id="268" r:id="rId5"/>
    <p:sldId id="259" r:id="rId6"/>
    <p:sldId id="258" r:id="rId7"/>
    <p:sldId id="261" r:id="rId8"/>
    <p:sldId id="260" r:id="rId9"/>
    <p:sldId id="265" r:id="rId10"/>
    <p:sldId id="263" r:id="rId11"/>
    <p:sldId id="264" r:id="rId12"/>
    <p:sldId id="267" r:id="rId13"/>
    <p:sldId id="269" r:id="rId14"/>
    <p:sldId id="270"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5FE77-04F5-464F-B8A5-A6D5F3E55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1376CC2-1100-45E4-AB77-1A63E0D7F5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2800906-7B65-4A99-A089-8F8F8CB5DF6C}"/>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5" name="Footer Placeholder 4">
            <a:extLst>
              <a:ext uri="{FF2B5EF4-FFF2-40B4-BE49-F238E27FC236}">
                <a16:creationId xmlns:a16="http://schemas.microsoft.com/office/drawing/2014/main" id="{2CF9EA99-1D7F-4783-933D-82526DA627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F91CF9-74A4-4C13-9DCC-7F4F03A02BA8}"/>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86396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DD93E-0D61-4576-964A-CBCF8A6A90E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DCDCE6D-B85E-4DDE-9E87-E2DC86DA34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3E3AA5-85A4-44F8-B0B7-4E8F56D72CE5}"/>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5" name="Footer Placeholder 4">
            <a:extLst>
              <a:ext uri="{FF2B5EF4-FFF2-40B4-BE49-F238E27FC236}">
                <a16:creationId xmlns:a16="http://schemas.microsoft.com/office/drawing/2014/main" id="{FEBA7958-6E9A-4F4E-A0CD-9615C29D77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FCA217-A5B5-44DD-9CD5-09A5BF94E4E2}"/>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224380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242B5-6D02-4AE6-A94E-F6ECD5820B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E6C913D-A4D4-4303-A0A2-F465BFF839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BD6C90-9248-4FAF-8F24-557E0075EDA8}"/>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5" name="Footer Placeholder 4">
            <a:extLst>
              <a:ext uri="{FF2B5EF4-FFF2-40B4-BE49-F238E27FC236}">
                <a16:creationId xmlns:a16="http://schemas.microsoft.com/office/drawing/2014/main" id="{3FA8C3F9-9F5E-4B68-B87E-DDEB15EBB3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7001F4-2713-4086-9E2D-40F0F320E7C1}"/>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2446912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D6E5-CA47-4B48-B660-F7D5BDB0D3B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B71E38C-E141-4053-880A-824C9F8A99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876302-5611-4EAB-BD92-8C6715B48FA3}"/>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5" name="Footer Placeholder 4">
            <a:extLst>
              <a:ext uri="{FF2B5EF4-FFF2-40B4-BE49-F238E27FC236}">
                <a16:creationId xmlns:a16="http://schemas.microsoft.com/office/drawing/2014/main" id="{B42FDDDB-84F5-4C23-AC97-2E9DC77715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E31C59-10B8-471C-819D-2D53FA462E21}"/>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371464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9D4-30CC-4B09-A05B-ED3B71AD18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9757B3B-B88B-4ED3-9A51-F03E6144DA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EA142-2182-4406-9196-B5F55FFEA72D}"/>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5" name="Footer Placeholder 4">
            <a:extLst>
              <a:ext uri="{FF2B5EF4-FFF2-40B4-BE49-F238E27FC236}">
                <a16:creationId xmlns:a16="http://schemas.microsoft.com/office/drawing/2014/main" id="{9844A064-40CE-44D2-B527-4148CCF3D3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F199BE-78B8-4DD7-8E1E-F79AC45FD835}"/>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3362784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C73C-7CB6-475F-AB1D-2D6B4B95344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24E3E7D-99F1-4BBC-9010-73C2D2CC38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E8AADCC-1F75-4C97-9708-AEAD620EE7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0AE0A36-7DAD-439D-9B35-6FEDAF55EDDB}"/>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6" name="Footer Placeholder 5">
            <a:extLst>
              <a:ext uri="{FF2B5EF4-FFF2-40B4-BE49-F238E27FC236}">
                <a16:creationId xmlns:a16="http://schemas.microsoft.com/office/drawing/2014/main" id="{D6CB0851-5E3E-4A6E-8B37-FB5FC6AFD7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2B9361-0B1D-4D11-9E4B-E0420D3F618A}"/>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102736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CF0-6EE9-4681-99BE-A91682EAE60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316003-8BD9-4888-8CB8-0CE4F4C6FD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0C2679-55A2-41D3-8AAE-BBF8D4F796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EB8BCE-696B-45F1-AEE2-550779003B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D795A7-F161-440A-9F08-06DC464982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B9C6EB2-5C5A-4D24-A334-45DBDCC1ADF8}"/>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8" name="Footer Placeholder 7">
            <a:extLst>
              <a:ext uri="{FF2B5EF4-FFF2-40B4-BE49-F238E27FC236}">
                <a16:creationId xmlns:a16="http://schemas.microsoft.com/office/drawing/2014/main" id="{676A38D1-F85C-4288-B565-0644FF3220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E938F47-3952-417C-B1C5-4883BCCB9557}"/>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4154384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645C-29E9-4FA9-90A8-DC87E413D1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EDBFFBD-3F76-429F-9C31-5588FB75490D}"/>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4" name="Footer Placeholder 3">
            <a:extLst>
              <a:ext uri="{FF2B5EF4-FFF2-40B4-BE49-F238E27FC236}">
                <a16:creationId xmlns:a16="http://schemas.microsoft.com/office/drawing/2014/main" id="{34BB6092-F746-4484-8C26-FB7E3238E8B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2379022-E36F-43A4-857E-EB9F96F41F99}"/>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54995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F2A660-E918-474C-9337-352CCD700D3B}"/>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3" name="Footer Placeholder 2">
            <a:extLst>
              <a:ext uri="{FF2B5EF4-FFF2-40B4-BE49-F238E27FC236}">
                <a16:creationId xmlns:a16="http://schemas.microsoft.com/office/drawing/2014/main" id="{9A7F4B55-D422-40E3-AF7D-52D3FE2DA24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1AD29F-CF59-4136-8297-71B803C8FD41}"/>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8554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26B6-EB7D-4D35-9A7E-132FFB5379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8002922-90A5-48E2-B3C4-3BAF4BC4DD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93388D6-D2E6-43A9-8D21-49759BF22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07C9E3-B4A7-4611-ABF1-D62297A031BE}"/>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6" name="Footer Placeholder 5">
            <a:extLst>
              <a:ext uri="{FF2B5EF4-FFF2-40B4-BE49-F238E27FC236}">
                <a16:creationId xmlns:a16="http://schemas.microsoft.com/office/drawing/2014/main" id="{52324736-20A6-46F5-9948-FBE9E54BC4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2482F6-301A-408A-B6AF-DF9E6CE55104}"/>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334136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179C-D87C-40E2-8722-005128863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9585FFA-8308-4204-9A32-688C082412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977ACC6-5905-4E36-87B0-644CB8622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E89CF1-7E75-4231-9765-D9BA86C7F621}"/>
              </a:ext>
            </a:extLst>
          </p:cNvPr>
          <p:cNvSpPr>
            <a:spLocks noGrp="1"/>
          </p:cNvSpPr>
          <p:nvPr>
            <p:ph type="dt" sz="half" idx="10"/>
          </p:nvPr>
        </p:nvSpPr>
        <p:spPr/>
        <p:txBody>
          <a:bodyPr/>
          <a:lstStyle/>
          <a:p>
            <a:fld id="{37D54BDC-01C5-4BAE-B742-916082D3C57B}" type="datetimeFigureOut">
              <a:rPr lang="en-GB" smtClean="0"/>
              <a:t>29/10/2021</a:t>
            </a:fld>
            <a:endParaRPr lang="en-GB"/>
          </a:p>
        </p:txBody>
      </p:sp>
      <p:sp>
        <p:nvSpPr>
          <p:cNvPr id="6" name="Footer Placeholder 5">
            <a:extLst>
              <a:ext uri="{FF2B5EF4-FFF2-40B4-BE49-F238E27FC236}">
                <a16:creationId xmlns:a16="http://schemas.microsoft.com/office/drawing/2014/main" id="{A3DC1EE2-B20D-4D97-8F4F-447A0846DE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391AB8-654B-4A00-BBD4-991D59ADFEC4}"/>
              </a:ext>
            </a:extLst>
          </p:cNvPr>
          <p:cNvSpPr>
            <a:spLocks noGrp="1"/>
          </p:cNvSpPr>
          <p:nvPr>
            <p:ph type="sldNum" sz="quarter" idx="12"/>
          </p:nvPr>
        </p:nvSpPr>
        <p:spPr/>
        <p:txBody>
          <a:bodyPr/>
          <a:lstStyle/>
          <a:p>
            <a:fld id="{9A20A03A-25D1-43F2-AEE4-8D6CD25AFD4F}" type="slidenum">
              <a:rPr lang="en-GB" smtClean="0"/>
              <a:t>‹#›</a:t>
            </a:fld>
            <a:endParaRPr lang="en-GB"/>
          </a:p>
        </p:txBody>
      </p:sp>
    </p:spTree>
    <p:extLst>
      <p:ext uri="{BB962C8B-B14F-4D97-AF65-F5344CB8AC3E}">
        <p14:creationId xmlns:p14="http://schemas.microsoft.com/office/powerpoint/2010/main" val="161153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50000"/>
            <a:lumOff val="50000"/>
            <a:alpha val="6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7F275B-F78F-4F7C-BB8C-095B4E8316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A65A70-41B6-416D-A44B-4AD28039E5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405B48-0A29-40B8-A479-D730CD217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54BDC-01C5-4BAE-B742-916082D3C57B}" type="datetimeFigureOut">
              <a:rPr lang="en-GB" smtClean="0"/>
              <a:t>29/10/2021</a:t>
            </a:fld>
            <a:endParaRPr lang="en-GB"/>
          </a:p>
        </p:txBody>
      </p:sp>
      <p:sp>
        <p:nvSpPr>
          <p:cNvPr id="5" name="Footer Placeholder 4">
            <a:extLst>
              <a:ext uri="{FF2B5EF4-FFF2-40B4-BE49-F238E27FC236}">
                <a16:creationId xmlns:a16="http://schemas.microsoft.com/office/drawing/2014/main" id="{525EB46D-F1A1-4B70-B6B6-69F8ACA02A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3664C85-CA12-4B6A-A362-A25A08A4AC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0A03A-25D1-43F2-AEE4-8D6CD25AFD4F}" type="slidenum">
              <a:rPr lang="en-GB" smtClean="0"/>
              <a:t>‹#›</a:t>
            </a:fld>
            <a:endParaRPr lang="en-GB"/>
          </a:p>
        </p:txBody>
      </p:sp>
    </p:spTree>
    <p:extLst>
      <p:ext uri="{BB962C8B-B14F-4D97-AF65-F5344CB8AC3E}">
        <p14:creationId xmlns:p14="http://schemas.microsoft.com/office/powerpoint/2010/main" val="1358441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6.pn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jpeg"/></Relationships>
</file>

<file path=ppt/slides/_rels/slide14.xml.rels><?xml version="1.0" encoding="UTF-8" standalone="yes"?>
<Relationships xmlns="http://schemas.openxmlformats.org/package/2006/relationships"><Relationship Id="rId8" Type="http://schemas.openxmlformats.org/officeDocument/2006/relationships/image" Target="../media/image87.pn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jpeg"/></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4E47-54E7-4BE2-8AC8-8B5A575EA39C}"/>
              </a:ext>
            </a:extLst>
          </p:cNvPr>
          <p:cNvSpPr>
            <a:spLocks noGrp="1"/>
          </p:cNvSpPr>
          <p:nvPr>
            <p:ph type="ctrTitle"/>
          </p:nvPr>
        </p:nvSpPr>
        <p:spPr/>
        <p:txBody>
          <a:bodyPr/>
          <a:lstStyle/>
          <a:p>
            <a:r>
              <a:rPr lang="en-GB" dirty="0"/>
              <a:t>Mood Board</a:t>
            </a:r>
          </a:p>
        </p:txBody>
      </p:sp>
      <p:sp>
        <p:nvSpPr>
          <p:cNvPr id="3" name="Subtitle 2">
            <a:extLst>
              <a:ext uri="{FF2B5EF4-FFF2-40B4-BE49-F238E27FC236}">
                <a16:creationId xmlns:a16="http://schemas.microsoft.com/office/drawing/2014/main" id="{B5A7EF3C-16B8-4C1A-AD06-1FDC0DB064A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83656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2B6D-2BEB-411E-B247-07BFC592552A}"/>
              </a:ext>
            </a:extLst>
          </p:cNvPr>
          <p:cNvSpPr>
            <a:spLocks noGrp="1"/>
          </p:cNvSpPr>
          <p:nvPr>
            <p:ph type="title"/>
          </p:nvPr>
        </p:nvSpPr>
        <p:spPr/>
        <p:txBody>
          <a:bodyPr/>
          <a:lstStyle/>
          <a:p>
            <a:r>
              <a:rPr lang="en-GB" dirty="0"/>
              <a:t>Hero Infantry</a:t>
            </a:r>
          </a:p>
        </p:txBody>
      </p:sp>
      <p:pic>
        <p:nvPicPr>
          <p:cNvPr id="4" name="Picture 3">
            <a:extLst>
              <a:ext uri="{FF2B5EF4-FFF2-40B4-BE49-F238E27FC236}">
                <a16:creationId xmlns:a16="http://schemas.microsoft.com/office/drawing/2014/main" id="{90E8A50A-03E5-4BA9-9B76-8F5A1C2A6EF4}"/>
              </a:ext>
            </a:extLst>
          </p:cNvPr>
          <p:cNvPicPr>
            <a:picLocks noChangeAspect="1"/>
          </p:cNvPicPr>
          <p:nvPr/>
        </p:nvPicPr>
        <p:blipFill>
          <a:blip r:embed="rId2"/>
          <a:stretch>
            <a:fillRect/>
          </a:stretch>
        </p:blipFill>
        <p:spPr>
          <a:xfrm>
            <a:off x="10045286" y="2645109"/>
            <a:ext cx="1253003" cy="1471612"/>
          </a:xfrm>
          <a:prstGeom prst="rect">
            <a:avLst/>
          </a:prstGeom>
        </p:spPr>
      </p:pic>
      <p:pic>
        <p:nvPicPr>
          <p:cNvPr id="6" name="Picture 5">
            <a:extLst>
              <a:ext uri="{FF2B5EF4-FFF2-40B4-BE49-F238E27FC236}">
                <a16:creationId xmlns:a16="http://schemas.microsoft.com/office/drawing/2014/main" id="{98583009-5899-422F-B60F-5122B33E7CB7}"/>
              </a:ext>
            </a:extLst>
          </p:cNvPr>
          <p:cNvPicPr>
            <a:picLocks noChangeAspect="1"/>
          </p:cNvPicPr>
          <p:nvPr/>
        </p:nvPicPr>
        <p:blipFill>
          <a:blip r:embed="rId3"/>
          <a:stretch>
            <a:fillRect/>
          </a:stretch>
        </p:blipFill>
        <p:spPr>
          <a:xfrm>
            <a:off x="9461464" y="650407"/>
            <a:ext cx="1929140" cy="2151245"/>
          </a:xfrm>
          <a:prstGeom prst="rect">
            <a:avLst/>
          </a:prstGeom>
        </p:spPr>
      </p:pic>
      <p:pic>
        <p:nvPicPr>
          <p:cNvPr id="10" name="Picture 9">
            <a:extLst>
              <a:ext uri="{FF2B5EF4-FFF2-40B4-BE49-F238E27FC236}">
                <a16:creationId xmlns:a16="http://schemas.microsoft.com/office/drawing/2014/main" id="{C565D48D-140E-4C42-96B8-3DE7CEF010FF}"/>
              </a:ext>
            </a:extLst>
          </p:cNvPr>
          <p:cNvPicPr>
            <a:picLocks noChangeAspect="1"/>
          </p:cNvPicPr>
          <p:nvPr/>
        </p:nvPicPr>
        <p:blipFill>
          <a:blip r:embed="rId4"/>
          <a:stretch>
            <a:fillRect/>
          </a:stretch>
        </p:blipFill>
        <p:spPr>
          <a:xfrm>
            <a:off x="2175367" y="3897561"/>
            <a:ext cx="856195" cy="2437489"/>
          </a:xfrm>
          <a:prstGeom prst="rect">
            <a:avLst/>
          </a:prstGeom>
        </p:spPr>
      </p:pic>
      <p:pic>
        <p:nvPicPr>
          <p:cNvPr id="12" name="Picture 11">
            <a:extLst>
              <a:ext uri="{FF2B5EF4-FFF2-40B4-BE49-F238E27FC236}">
                <a16:creationId xmlns:a16="http://schemas.microsoft.com/office/drawing/2014/main" id="{95D95C6C-0CA4-4481-91E8-BE4D3F9C85DB}"/>
              </a:ext>
            </a:extLst>
          </p:cNvPr>
          <p:cNvPicPr>
            <a:picLocks noChangeAspect="1"/>
          </p:cNvPicPr>
          <p:nvPr/>
        </p:nvPicPr>
        <p:blipFill>
          <a:blip r:embed="rId5"/>
          <a:stretch>
            <a:fillRect/>
          </a:stretch>
        </p:blipFill>
        <p:spPr>
          <a:xfrm>
            <a:off x="1632825" y="2234866"/>
            <a:ext cx="1579305" cy="1689527"/>
          </a:xfrm>
          <a:prstGeom prst="rect">
            <a:avLst/>
          </a:prstGeom>
        </p:spPr>
      </p:pic>
      <p:pic>
        <p:nvPicPr>
          <p:cNvPr id="14" name="Picture 13">
            <a:extLst>
              <a:ext uri="{FF2B5EF4-FFF2-40B4-BE49-F238E27FC236}">
                <a16:creationId xmlns:a16="http://schemas.microsoft.com/office/drawing/2014/main" id="{118D7920-A486-46ED-B141-E760B4E71D18}"/>
              </a:ext>
            </a:extLst>
          </p:cNvPr>
          <p:cNvPicPr>
            <a:picLocks noChangeAspect="1"/>
          </p:cNvPicPr>
          <p:nvPr/>
        </p:nvPicPr>
        <p:blipFill>
          <a:blip r:embed="rId6"/>
          <a:stretch>
            <a:fillRect/>
          </a:stretch>
        </p:blipFill>
        <p:spPr>
          <a:xfrm>
            <a:off x="3168868" y="1806174"/>
            <a:ext cx="1420603" cy="1127434"/>
          </a:xfrm>
          <a:prstGeom prst="rect">
            <a:avLst/>
          </a:prstGeom>
        </p:spPr>
      </p:pic>
      <p:pic>
        <p:nvPicPr>
          <p:cNvPr id="16" name="Picture 15">
            <a:extLst>
              <a:ext uri="{FF2B5EF4-FFF2-40B4-BE49-F238E27FC236}">
                <a16:creationId xmlns:a16="http://schemas.microsoft.com/office/drawing/2014/main" id="{A0B44233-896F-44D5-900E-8BBF98174F25}"/>
              </a:ext>
            </a:extLst>
          </p:cNvPr>
          <p:cNvPicPr>
            <a:picLocks noChangeAspect="1"/>
          </p:cNvPicPr>
          <p:nvPr/>
        </p:nvPicPr>
        <p:blipFill>
          <a:blip r:embed="rId7"/>
          <a:stretch>
            <a:fillRect/>
          </a:stretch>
        </p:blipFill>
        <p:spPr>
          <a:xfrm>
            <a:off x="3255392" y="2933608"/>
            <a:ext cx="1363517" cy="1589488"/>
          </a:xfrm>
          <a:prstGeom prst="rect">
            <a:avLst/>
          </a:prstGeom>
        </p:spPr>
      </p:pic>
      <p:pic>
        <p:nvPicPr>
          <p:cNvPr id="18" name="Picture 17">
            <a:extLst>
              <a:ext uri="{FF2B5EF4-FFF2-40B4-BE49-F238E27FC236}">
                <a16:creationId xmlns:a16="http://schemas.microsoft.com/office/drawing/2014/main" id="{F35A6206-9F26-4165-84C6-831073C0A104}"/>
              </a:ext>
            </a:extLst>
          </p:cNvPr>
          <p:cNvPicPr>
            <a:picLocks noChangeAspect="1"/>
          </p:cNvPicPr>
          <p:nvPr/>
        </p:nvPicPr>
        <p:blipFill>
          <a:blip r:embed="rId8"/>
          <a:stretch>
            <a:fillRect/>
          </a:stretch>
        </p:blipFill>
        <p:spPr>
          <a:xfrm>
            <a:off x="748600" y="4237636"/>
            <a:ext cx="1573051" cy="2113535"/>
          </a:xfrm>
          <a:prstGeom prst="rect">
            <a:avLst/>
          </a:prstGeom>
        </p:spPr>
      </p:pic>
      <p:sp>
        <p:nvSpPr>
          <p:cNvPr id="20" name="TextBox 19">
            <a:extLst>
              <a:ext uri="{FF2B5EF4-FFF2-40B4-BE49-F238E27FC236}">
                <a16:creationId xmlns:a16="http://schemas.microsoft.com/office/drawing/2014/main" id="{29DC58E4-9C03-4E5F-BE5C-FA915DFDD5D1}"/>
              </a:ext>
            </a:extLst>
          </p:cNvPr>
          <p:cNvSpPr txBox="1"/>
          <p:nvPr/>
        </p:nvSpPr>
        <p:spPr>
          <a:xfrm>
            <a:off x="4695675" y="2234866"/>
            <a:ext cx="1294501" cy="2677656"/>
          </a:xfrm>
          <a:prstGeom prst="rect">
            <a:avLst/>
          </a:prstGeom>
          <a:noFill/>
        </p:spPr>
        <p:txBody>
          <a:bodyPr wrap="square" rtlCol="0">
            <a:spAutoFit/>
          </a:bodyPr>
          <a:lstStyle/>
          <a:p>
            <a:r>
              <a:rPr lang="en-GB" sz="1200" b="1" dirty="0"/>
              <a:t>LIGHT INFANTRY</a:t>
            </a:r>
          </a:p>
          <a:p>
            <a:endParaRPr lang="en-GB" sz="1200" dirty="0"/>
          </a:p>
          <a:p>
            <a:r>
              <a:rPr lang="en-GB" sz="1200" dirty="0"/>
              <a:t>Realistic armour, camouflaged colours. Mostly poorly armed. Shades of green and yellow with patterns. Models could be shared through different units with just some new animations.</a:t>
            </a:r>
          </a:p>
        </p:txBody>
      </p:sp>
      <p:pic>
        <p:nvPicPr>
          <p:cNvPr id="21" name="Picture 20">
            <a:extLst>
              <a:ext uri="{FF2B5EF4-FFF2-40B4-BE49-F238E27FC236}">
                <a16:creationId xmlns:a16="http://schemas.microsoft.com/office/drawing/2014/main" id="{AFC841ED-1961-4988-8F0E-DD7B11A86678}"/>
              </a:ext>
            </a:extLst>
          </p:cNvPr>
          <p:cNvPicPr>
            <a:picLocks noChangeAspect="1"/>
          </p:cNvPicPr>
          <p:nvPr/>
        </p:nvPicPr>
        <p:blipFill>
          <a:blip r:embed="rId9"/>
          <a:stretch>
            <a:fillRect/>
          </a:stretch>
        </p:blipFill>
        <p:spPr>
          <a:xfrm>
            <a:off x="10016633" y="4270316"/>
            <a:ext cx="1310311" cy="2113535"/>
          </a:xfrm>
          <a:prstGeom prst="rect">
            <a:avLst/>
          </a:prstGeom>
        </p:spPr>
      </p:pic>
      <p:pic>
        <p:nvPicPr>
          <p:cNvPr id="23" name="Picture 22">
            <a:extLst>
              <a:ext uri="{FF2B5EF4-FFF2-40B4-BE49-F238E27FC236}">
                <a16:creationId xmlns:a16="http://schemas.microsoft.com/office/drawing/2014/main" id="{7F62B31C-9875-4DAB-820C-E4DC06C5738E}"/>
              </a:ext>
            </a:extLst>
          </p:cNvPr>
          <p:cNvPicPr>
            <a:picLocks noChangeAspect="1"/>
          </p:cNvPicPr>
          <p:nvPr/>
        </p:nvPicPr>
        <p:blipFill>
          <a:blip r:embed="rId10"/>
          <a:stretch>
            <a:fillRect/>
          </a:stretch>
        </p:blipFill>
        <p:spPr>
          <a:xfrm>
            <a:off x="3344395" y="4550095"/>
            <a:ext cx="1245076" cy="1760171"/>
          </a:xfrm>
          <a:prstGeom prst="rect">
            <a:avLst/>
          </a:prstGeom>
        </p:spPr>
      </p:pic>
      <p:pic>
        <p:nvPicPr>
          <p:cNvPr id="25" name="Picture 24">
            <a:extLst>
              <a:ext uri="{FF2B5EF4-FFF2-40B4-BE49-F238E27FC236}">
                <a16:creationId xmlns:a16="http://schemas.microsoft.com/office/drawing/2014/main" id="{85622DF7-F7F1-4350-9A68-A05F0E634A14}"/>
              </a:ext>
            </a:extLst>
          </p:cNvPr>
          <p:cNvPicPr>
            <a:picLocks noChangeAspect="1"/>
          </p:cNvPicPr>
          <p:nvPr/>
        </p:nvPicPr>
        <p:blipFill>
          <a:blip r:embed="rId11"/>
          <a:stretch>
            <a:fillRect/>
          </a:stretch>
        </p:blipFill>
        <p:spPr>
          <a:xfrm>
            <a:off x="7905299" y="3815219"/>
            <a:ext cx="2111334" cy="2677656"/>
          </a:xfrm>
          <a:prstGeom prst="rect">
            <a:avLst/>
          </a:prstGeom>
        </p:spPr>
      </p:pic>
      <p:pic>
        <p:nvPicPr>
          <p:cNvPr id="27" name="Picture 26">
            <a:extLst>
              <a:ext uri="{FF2B5EF4-FFF2-40B4-BE49-F238E27FC236}">
                <a16:creationId xmlns:a16="http://schemas.microsoft.com/office/drawing/2014/main" id="{356B646D-BCDE-4539-B168-D378A3224884}"/>
              </a:ext>
            </a:extLst>
          </p:cNvPr>
          <p:cNvPicPr>
            <a:picLocks noChangeAspect="1"/>
          </p:cNvPicPr>
          <p:nvPr/>
        </p:nvPicPr>
        <p:blipFill>
          <a:blip r:embed="rId12"/>
          <a:stretch>
            <a:fillRect/>
          </a:stretch>
        </p:blipFill>
        <p:spPr>
          <a:xfrm>
            <a:off x="8060759" y="1806174"/>
            <a:ext cx="1692616" cy="2009045"/>
          </a:xfrm>
          <a:prstGeom prst="rect">
            <a:avLst/>
          </a:prstGeom>
        </p:spPr>
      </p:pic>
      <p:sp>
        <p:nvSpPr>
          <p:cNvPr id="29" name="TextBox 28">
            <a:extLst>
              <a:ext uri="{FF2B5EF4-FFF2-40B4-BE49-F238E27FC236}">
                <a16:creationId xmlns:a16="http://schemas.microsoft.com/office/drawing/2014/main" id="{09B43F79-1B95-47AB-968E-9AB4BF07B376}"/>
              </a:ext>
            </a:extLst>
          </p:cNvPr>
          <p:cNvSpPr txBox="1"/>
          <p:nvPr/>
        </p:nvSpPr>
        <p:spPr>
          <a:xfrm>
            <a:off x="6347390" y="2234866"/>
            <a:ext cx="1475069" cy="2862322"/>
          </a:xfrm>
          <a:prstGeom prst="rect">
            <a:avLst/>
          </a:prstGeom>
          <a:noFill/>
        </p:spPr>
        <p:txBody>
          <a:bodyPr wrap="square" rtlCol="0">
            <a:spAutoFit/>
          </a:bodyPr>
          <a:lstStyle/>
          <a:p>
            <a:r>
              <a:rPr lang="en-GB" sz="1200" b="1" dirty="0"/>
              <a:t>HEAVY INFANTRY</a:t>
            </a:r>
          </a:p>
          <a:p>
            <a:endParaRPr lang="en-GB" sz="1200" dirty="0"/>
          </a:p>
          <a:p>
            <a:r>
              <a:rPr lang="en-GB" sz="1200" dirty="0"/>
              <a:t>Advanced, high-tech with large dominating weapons. Heavily armoured but more circular than the villain heavy infantry. Religious iconography on some units perhaps. Bright colour highlights on cold steel metal base.</a:t>
            </a:r>
          </a:p>
        </p:txBody>
      </p:sp>
      <p:pic>
        <p:nvPicPr>
          <p:cNvPr id="30" name="Picture 29">
            <a:extLst>
              <a:ext uri="{FF2B5EF4-FFF2-40B4-BE49-F238E27FC236}">
                <a16:creationId xmlns:a16="http://schemas.microsoft.com/office/drawing/2014/main" id="{6D145674-41E5-4229-9234-51D0644BA6B6}"/>
              </a:ext>
            </a:extLst>
          </p:cNvPr>
          <p:cNvPicPr>
            <a:picLocks noChangeAspect="1"/>
          </p:cNvPicPr>
          <p:nvPr/>
        </p:nvPicPr>
        <p:blipFill>
          <a:blip r:embed="rId13"/>
          <a:stretch>
            <a:fillRect/>
          </a:stretch>
        </p:blipFill>
        <p:spPr>
          <a:xfrm>
            <a:off x="4796798" y="5294403"/>
            <a:ext cx="981212" cy="885949"/>
          </a:xfrm>
          <a:prstGeom prst="rect">
            <a:avLst/>
          </a:prstGeom>
        </p:spPr>
      </p:pic>
      <p:pic>
        <p:nvPicPr>
          <p:cNvPr id="32" name="Picture 31">
            <a:extLst>
              <a:ext uri="{FF2B5EF4-FFF2-40B4-BE49-F238E27FC236}">
                <a16:creationId xmlns:a16="http://schemas.microsoft.com/office/drawing/2014/main" id="{8C7C8D2E-9DE0-48AA-A0A4-84C88C291C6A}"/>
              </a:ext>
            </a:extLst>
          </p:cNvPr>
          <p:cNvPicPr>
            <a:picLocks noChangeAspect="1"/>
          </p:cNvPicPr>
          <p:nvPr/>
        </p:nvPicPr>
        <p:blipFill>
          <a:blip r:embed="rId14"/>
          <a:stretch>
            <a:fillRect/>
          </a:stretch>
        </p:blipFill>
        <p:spPr>
          <a:xfrm>
            <a:off x="6561740" y="5327083"/>
            <a:ext cx="1038370" cy="943107"/>
          </a:xfrm>
          <a:prstGeom prst="rect">
            <a:avLst/>
          </a:prstGeom>
        </p:spPr>
      </p:pic>
    </p:spTree>
    <p:extLst>
      <p:ext uri="{BB962C8B-B14F-4D97-AF65-F5344CB8AC3E}">
        <p14:creationId xmlns:p14="http://schemas.microsoft.com/office/powerpoint/2010/main" val="413868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7DBF-211A-48F1-BA5F-D1C57EA08186}"/>
              </a:ext>
            </a:extLst>
          </p:cNvPr>
          <p:cNvSpPr>
            <a:spLocks noGrp="1"/>
          </p:cNvSpPr>
          <p:nvPr>
            <p:ph type="title"/>
          </p:nvPr>
        </p:nvSpPr>
        <p:spPr/>
        <p:txBody>
          <a:bodyPr/>
          <a:lstStyle/>
          <a:p>
            <a:r>
              <a:rPr lang="en-GB" dirty="0"/>
              <a:t>Character – Hero 1 “Champion”</a:t>
            </a:r>
          </a:p>
        </p:txBody>
      </p:sp>
      <p:pic>
        <p:nvPicPr>
          <p:cNvPr id="4" name="Picture 3">
            <a:extLst>
              <a:ext uri="{FF2B5EF4-FFF2-40B4-BE49-F238E27FC236}">
                <a16:creationId xmlns:a16="http://schemas.microsoft.com/office/drawing/2014/main" id="{9C83208C-6AD2-4297-A814-99B2173FF599}"/>
              </a:ext>
            </a:extLst>
          </p:cNvPr>
          <p:cNvPicPr>
            <a:picLocks noChangeAspect="1"/>
          </p:cNvPicPr>
          <p:nvPr/>
        </p:nvPicPr>
        <p:blipFill>
          <a:blip r:embed="rId2"/>
          <a:stretch>
            <a:fillRect/>
          </a:stretch>
        </p:blipFill>
        <p:spPr>
          <a:xfrm>
            <a:off x="838200" y="1239613"/>
            <a:ext cx="2857899" cy="3210373"/>
          </a:xfrm>
          <a:prstGeom prst="rect">
            <a:avLst/>
          </a:prstGeom>
        </p:spPr>
      </p:pic>
      <p:pic>
        <p:nvPicPr>
          <p:cNvPr id="6" name="Picture 5">
            <a:extLst>
              <a:ext uri="{FF2B5EF4-FFF2-40B4-BE49-F238E27FC236}">
                <a16:creationId xmlns:a16="http://schemas.microsoft.com/office/drawing/2014/main" id="{30EC0C08-802D-441C-8E1D-9D0EEC90C1A0}"/>
              </a:ext>
            </a:extLst>
          </p:cNvPr>
          <p:cNvPicPr>
            <a:picLocks noChangeAspect="1"/>
          </p:cNvPicPr>
          <p:nvPr/>
        </p:nvPicPr>
        <p:blipFill>
          <a:blip r:embed="rId3"/>
          <a:stretch>
            <a:fillRect/>
          </a:stretch>
        </p:blipFill>
        <p:spPr>
          <a:xfrm>
            <a:off x="4496985" y="1917130"/>
            <a:ext cx="3687633" cy="4142441"/>
          </a:xfrm>
          <a:prstGeom prst="rect">
            <a:avLst/>
          </a:prstGeom>
        </p:spPr>
      </p:pic>
      <p:pic>
        <p:nvPicPr>
          <p:cNvPr id="8" name="Picture 7">
            <a:extLst>
              <a:ext uri="{FF2B5EF4-FFF2-40B4-BE49-F238E27FC236}">
                <a16:creationId xmlns:a16="http://schemas.microsoft.com/office/drawing/2014/main" id="{75B7ABF2-C076-4B1A-9198-4167AD58BFF6}"/>
              </a:ext>
            </a:extLst>
          </p:cNvPr>
          <p:cNvPicPr>
            <a:picLocks noChangeAspect="1"/>
          </p:cNvPicPr>
          <p:nvPr/>
        </p:nvPicPr>
        <p:blipFill>
          <a:blip r:embed="rId4"/>
          <a:stretch>
            <a:fillRect/>
          </a:stretch>
        </p:blipFill>
        <p:spPr>
          <a:xfrm>
            <a:off x="987102" y="4356894"/>
            <a:ext cx="3586482" cy="2241551"/>
          </a:xfrm>
          <a:prstGeom prst="rect">
            <a:avLst/>
          </a:prstGeom>
        </p:spPr>
      </p:pic>
      <p:pic>
        <p:nvPicPr>
          <p:cNvPr id="10" name="Picture 9">
            <a:extLst>
              <a:ext uri="{FF2B5EF4-FFF2-40B4-BE49-F238E27FC236}">
                <a16:creationId xmlns:a16="http://schemas.microsoft.com/office/drawing/2014/main" id="{DE0AF101-547F-4BE0-8729-4B2E57B535E4}"/>
              </a:ext>
            </a:extLst>
          </p:cNvPr>
          <p:cNvPicPr>
            <a:picLocks noChangeAspect="1"/>
          </p:cNvPicPr>
          <p:nvPr/>
        </p:nvPicPr>
        <p:blipFill>
          <a:blip r:embed="rId5"/>
          <a:stretch>
            <a:fillRect/>
          </a:stretch>
        </p:blipFill>
        <p:spPr>
          <a:xfrm>
            <a:off x="9375029" y="1593849"/>
            <a:ext cx="1448305" cy="2501900"/>
          </a:xfrm>
          <a:prstGeom prst="rect">
            <a:avLst/>
          </a:prstGeom>
        </p:spPr>
      </p:pic>
      <p:cxnSp>
        <p:nvCxnSpPr>
          <p:cNvPr id="11" name="Straight Arrow Connector 10">
            <a:extLst>
              <a:ext uri="{FF2B5EF4-FFF2-40B4-BE49-F238E27FC236}">
                <a16:creationId xmlns:a16="http://schemas.microsoft.com/office/drawing/2014/main" id="{508ECDF6-D37E-419C-BBB6-45CC27012B63}"/>
              </a:ext>
            </a:extLst>
          </p:cNvPr>
          <p:cNvCxnSpPr>
            <a:cxnSpLocks/>
          </p:cNvCxnSpPr>
          <p:nvPr/>
        </p:nvCxnSpPr>
        <p:spPr>
          <a:xfrm flipV="1">
            <a:off x="2794000" y="5295900"/>
            <a:ext cx="3009900" cy="927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288551-DE47-45DD-BB66-DA4F3D864BA3}"/>
              </a:ext>
            </a:extLst>
          </p:cNvPr>
          <p:cNvCxnSpPr>
            <a:cxnSpLocks/>
          </p:cNvCxnSpPr>
          <p:nvPr/>
        </p:nvCxnSpPr>
        <p:spPr>
          <a:xfrm flipV="1">
            <a:off x="2400300" y="4025900"/>
            <a:ext cx="4089400" cy="1422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94E6AC-8FE7-4569-9BAD-3965ECB05388}"/>
              </a:ext>
            </a:extLst>
          </p:cNvPr>
          <p:cNvCxnSpPr>
            <a:cxnSpLocks/>
          </p:cNvCxnSpPr>
          <p:nvPr/>
        </p:nvCxnSpPr>
        <p:spPr>
          <a:xfrm flipV="1">
            <a:off x="2222500" y="2501106"/>
            <a:ext cx="4495800" cy="22232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4CB068-5BFF-4E91-873A-9D6708B994CD}"/>
              </a:ext>
            </a:extLst>
          </p:cNvPr>
          <p:cNvCxnSpPr>
            <a:cxnSpLocks/>
          </p:cNvCxnSpPr>
          <p:nvPr/>
        </p:nvCxnSpPr>
        <p:spPr>
          <a:xfrm>
            <a:off x="2565400" y="2120900"/>
            <a:ext cx="3238500" cy="711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24D61F-142A-4E2F-B003-6191D5576316}"/>
              </a:ext>
            </a:extLst>
          </p:cNvPr>
          <p:cNvCxnSpPr>
            <a:cxnSpLocks/>
          </p:cNvCxnSpPr>
          <p:nvPr/>
        </p:nvCxnSpPr>
        <p:spPr>
          <a:xfrm flipH="1">
            <a:off x="7221111" y="1917130"/>
            <a:ext cx="2666492" cy="11054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7FF7300-AB00-49C4-A72E-0B7C72372CBC}"/>
              </a:ext>
            </a:extLst>
          </p:cNvPr>
          <p:cNvPicPr>
            <a:picLocks noChangeAspect="1"/>
          </p:cNvPicPr>
          <p:nvPr/>
        </p:nvPicPr>
        <p:blipFill>
          <a:blip r:embed="rId6"/>
          <a:stretch>
            <a:fillRect/>
          </a:stretch>
        </p:blipFill>
        <p:spPr>
          <a:xfrm>
            <a:off x="9398000" y="4133849"/>
            <a:ext cx="1239913" cy="2404190"/>
          </a:xfrm>
          <a:prstGeom prst="rect">
            <a:avLst/>
          </a:prstGeom>
        </p:spPr>
      </p:pic>
      <p:cxnSp>
        <p:nvCxnSpPr>
          <p:cNvPr id="30" name="Straight Arrow Connector 29">
            <a:extLst>
              <a:ext uri="{FF2B5EF4-FFF2-40B4-BE49-F238E27FC236}">
                <a16:creationId xmlns:a16="http://schemas.microsoft.com/office/drawing/2014/main" id="{2ADDB3BB-EA7D-47C6-9F62-FFC78DAD85A6}"/>
              </a:ext>
            </a:extLst>
          </p:cNvPr>
          <p:cNvCxnSpPr>
            <a:cxnSpLocks/>
          </p:cNvCxnSpPr>
          <p:nvPr/>
        </p:nvCxnSpPr>
        <p:spPr>
          <a:xfrm flipH="1" flipV="1">
            <a:off x="6990137" y="3060700"/>
            <a:ext cx="2979364" cy="12961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D137F2-DE1C-492E-AF12-526A02423BE0}"/>
              </a:ext>
            </a:extLst>
          </p:cNvPr>
          <p:cNvCxnSpPr>
            <a:cxnSpLocks/>
          </p:cNvCxnSpPr>
          <p:nvPr/>
        </p:nvCxnSpPr>
        <p:spPr>
          <a:xfrm flipH="1" flipV="1">
            <a:off x="7188201" y="4889500"/>
            <a:ext cx="2410684" cy="4464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802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6190504-3EFF-493C-BB9D-5B8574A7B0B2}"/>
              </a:ext>
            </a:extLst>
          </p:cNvPr>
          <p:cNvPicPr>
            <a:picLocks noChangeAspect="1"/>
          </p:cNvPicPr>
          <p:nvPr/>
        </p:nvPicPr>
        <p:blipFill>
          <a:blip r:embed="rId2"/>
          <a:stretch>
            <a:fillRect/>
          </a:stretch>
        </p:blipFill>
        <p:spPr>
          <a:xfrm>
            <a:off x="1188442" y="1465774"/>
            <a:ext cx="1610816" cy="242216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C6DC2CB2-ACC5-4C8F-88B6-2BAAA755BAF1}"/>
              </a:ext>
            </a:extLst>
          </p:cNvPr>
          <p:cNvPicPr>
            <a:picLocks noChangeAspect="1"/>
          </p:cNvPicPr>
          <p:nvPr/>
        </p:nvPicPr>
        <p:blipFill>
          <a:blip r:embed="rId3"/>
          <a:stretch>
            <a:fillRect/>
          </a:stretch>
        </p:blipFill>
        <p:spPr>
          <a:xfrm>
            <a:off x="9354513" y="4085721"/>
            <a:ext cx="2137211" cy="2137211"/>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500CF37-6F27-421D-8ED2-591291B4535D}"/>
              </a:ext>
            </a:extLst>
          </p:cNvPr>
          <p:cNvPicPr>
            <a:picLocks noChangeAspect="1"/>
          </p:cNvPicPr>
          <p:nvPr/>
        </p:nvPicPr>
        <p:blipFill>
          <a:blip r:embed="rId4"/>
          <a:stretch>
            <a:fillRect/>
          </a:stretch>
        </p:blipFill>
        <p:spPr>
          <a:xfrm>
            <a:off x="1183926" y="3973815"/>
            <a:ext cx="1784333" cy="2519059"/>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AA9C1641-BA51-4795-A63D-C3F596ED5B6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28125" y1="51563" x2="10268" y2="78646"/>
                        <a14:foregroundMark x1="10268" y1="78646" x2="21429" y2="69375"/>
                        <a14:foregroundMark x1="21429" y1="69375" x2="28720" y2="52812"/>
                      </a14:backgroundRemoval>
                    </a14:imgEffect>
                  </a14:imgLayer>
                </a14:imgProps>
              </a:ext>
            </a:extLst>
          </a:blip>
          <a:stretch>
            <a:fillRect/>
          </a:stretch>
        </p:blipFill>
        <p:spPr>
          <a:xfrm>
            <a:off x="4100481" y="1242708"/>
            <a:ext cx="3695971" cy="5279959"/>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737F7DBF-211A-48F1-BA5F-D1C57EA08186}"/>
              </a:ext>
            </a:extLst>
          </p:cNvPr>
          <p:cNvSpPr>
            <a:spLocks noGrp="1"/>
          </p:cNvSpPr>
          <p:nvPr>
            <p:ph type="title"/>
          </p:nvPr>
        </p:nvSpPr>
        <p:spPr/>
        <p:txBody>
          <a:bodyPr/>
          <a:lstStyle/>
          <a:p>
            <a:r>
              <a:rPr lang="en-GB" dirty="0"/>
              <a:t>Character – Hero 2 “Cardinal of War”</a:t>
            </a:r>
          </a:p>
        </p:txBody>
      </p:sp>
      <p:cxnSp>
        <p:nvCxnSpPr>
          <p:cNvPr id="11" name="Straight Arrow Connector 10">
            <a:extLst>
              <a:ext uri="{FF2B5EF4-FFF2-40B4-BE49-F238E27FC236}">
                <a16:creationId xmlns:a16="http://schemas.microsoft.com/office/drawing/2014/main" id="{508ECDF6-D37E-419C-BBB6-45CC27012B63}"/>
              </a:ext>
            </a:extLst>
          </p:cNvPr>
          <p:cNvCxnSpPr>
            <a:cxnSpLocks/>
          </p:cNvCxnSpPr>
          <p:nvPr/>
        </p:nvCxnSpPr>
        <p:spPr>
          <a:xfrm flipV="1">
            <a:off x="2485149" y="5586953"/>
            <a:ext cx="3419963" cy="6359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288551-DE47-45DD-BB66-DA4F3D864BA3}"/>
              </a:ext>
            </a:extLst>
          </p:cNvPr>
          <p:cNvCxnSpPr>
            <a:cxnSpLocks/>
          </p:cNvCxnSpPr>
          <p:nvPr/>
        </p:nvCxnSpPr>
        <p:spPr>
          <a:xfrm flipV="1">
            <a:off x="2199946" y="4505752"/>
            <a:ext cx="4116090" cy="1030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4CB068-5BFF-4E91-873A-9D6708B994CD}"/>
              </a:ext>
            </a:extLst>
          </p:cNvPr>
          <p:cNvCxnSpPr>
            <a:cxnSpLocks/>
          </p:cNvCxnSpPr>
          <p:nvPr/>
        </p:nvCxnSpPr>
        <p:spPr>
          <a:xfrm>
            <a:off x="2199946" y="1920416"/>
            <a:ext cx="3638792" cy="2499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DDB3BB-EA7D-47C6-9F62-FFC78DAD85A6}"/>
              </a:ext>
            </a:extLst>
          </p:cNvPr>
          <p:cNvCxnSpPr>
            <a:cxnSpLocks/>
          </p:cNvCxnSpPr>
          <p:nvPr/>
        </p:nvCxnSpPr>
        <p:spPr>
          <a:xfrm flipH="1" flipV="1">
            <a:off x="6946211" y="3835034"/>
            <a:ext cx="2692739" cy="1701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7200DDD-4B21-4F7D-A5D5-875D428F4902}"/>
              </a:ext>
            </a:extLst>
          </p:cNvPr>
          <p:cNvCxnSpPr>
            <a:cxnSpLocks/>
          </p:cNvCxnSpPr>
          <p:nvPr/>
        </p:nvCxnSpPr>
        <p:spPr>
          <a:xfrm>
            <a:off x="2642532" y="2170320"/>
            <a:ext cx="2476183" cy="20654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9D1BAC7-02AD-41CF-B5A7-BD885737DCBE}"/>
              </a:ext>
            </a:extLst>
          </p:cNvPr>
          <p:cNvPicPr>
            <a:picLocks noChangeAspect="1"/>
          </p:cNvPicPr>
          <p:nvPr/>
        </p:nvPicPr>
        <p:blipFill>
          <a:blip r:embed="rId7"/>
          <a:stretch>
            <a:fillRect/>
          </a:stretch>
        </p:blipFill>
        <p:spPr>
          <a:xfrm>
            <a:off x="8911903" y="1065110"/>
            <a:ext cx="2826391" cy="2826391"/>
          </a:xfrm>
          <a:prstGeom prst="rect">
            <a:avLst/>
          </a:prstGeom>
        </p:spPr>
      </p:pic>
      <p:cxnSp>
        <p:nvCxnSpPr>
          <p:cNvPr id="39" name="Straight Arrow Connector 38">
            <a:extLst>
              <a:ext uri="{FF2B5EF4-FFF2-40B4-BE49-F238E27FC236}">
                <a16:creationId xmlns:a16="http://schemas.microsoft.com/office/drawing/2014/main" id="{24421F13-9038-4C01-BB55-555F911BC478}"/>
              </a:ext>
            </a:extLst>
          </p:cNvPr>
          <p:cNvCxnSpPr>
            <a:cxnSpLocks/>
          </p:cNvCxnSpPr>
          <p:nvPr/>
        </p:nvCxnSpPr>
        <p:spPr>
          <a:xfrm flipH="1">
            <a:off x="5948466" y="2222422"/>
            <a:ext cx="3093084" cy="6564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010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26E7CE-1F8E-4146-AC02-09A49B660FE2}"/>
              </a:ext>
            </a:extLst>
          </p:cNvPr>
          <p:cNvPicPr>
            <a:picLocks noChangeAspect="1"/>
          </p:cNvPicPr>
          <p:nvPr/>
        </p:nvPicPr>
        <p:blipFill>
          <a:blip r:embed="rId2"/>
          <a:stretch>
            <a:fillRect/>
          </a:stretch>
        </p:blipFill>
        <p:spPr>
          <a:xfrm>
            <a:off x="9108684" y="3203065"/>
            <a:ext cx="2776202" cy="3454703"/>
          </a:xfrm>
          <a:prstGeom prst="rect">
            <a:avLst/>
          </a:prstGeom>
          <a:ln>
            <a:noFill/>
          </a:ln>
          <a:effectLst>
            <a:outerShdw blurRad="190500" algn="tl" rotWithShape="0">
              <a:srgbClr val="000000">
                <a:alpha val="70000"/>
              </a:srgbClr>
            </a:outerShdw>
          </a:effectLst>
        </p:spPr>
      </p:pic>
      <p:pic>
        <p:nvPicPr>
          <p:cNvPr id="2054" name="Picture 6">
            <a:extLst>
              <a:ext uri="{FF2B5EF4-FFF2-40B4-BE49-F238E27FC236}">
                <a16:creationId xmlns:a16="http://schemas.microsoft.com/office/drawing/2014/main" id="{FA743792-7E87-4137-A470-931320592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7" y="4110831"/>
            <a:ext cx="2488069" cy="28518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540F461-E29D-44AD-A2BA-59EFBF95B4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034" t="7095" r="12179"/>
          <a:stretch/>
        </p:blipFill>
        <p:spPr bwMode="auto">
          <a:xfrm>
            <a:off x="4327895" y="1690688"/>
            <a:ext cx="3802340" cy="4421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219893C-12FE-474E-AA5E-211AA9A9915D}"/>
              </a:ext>
            </a:extLst>
          </p:cNvPr>
          <p:cNvPicPr>
            <a:picLocks noChangeAspect="1"/>
          </p:cNvPicPr>
          <p:nvPr/>
        </p:nvPicPr>
        <p:blipFill>
          <a:blip r:embed="rId5"/>
          <a:stretch>
            <a:fillRect/>
          </a:stretch>
        </p:blipFill>
        <p:spPr>
          <a:xfrm>
            <a:off x="8626203" y="1257389"/>
            <a:ext cx="2364759" cy="2065492"/>
          </a:xfrm>
          <a:prstGeom prst="rect">
            <a:avLst/>
          </a:prstGeom>
          <a:ln>
            <a:noFill/>
          </a:ln>
          <a:effectLst>
            <a:outerShdw blurRad="190500" algn="tl" rotWithShape="0">
              <a:srgbClr val="000000">
                <a:alpha val="70000"/>
              </a:srgbClr>
            </a:outerShdw>
          </a:effectLst>
        </p:spPr>
      </p:pic>
      <p:pic>
        <p:nvPicPr>
          <p:cNvPr id="2050" name="Picture 2">
            <a:extLst>
              <a:ext uri="{FF2B5EF4-FFF2-40B4-BE49-F238E27FC236}">
                <a16:creationId xmlns:a16="http://schemas.microsoft.com/office/drawing/2014/main" id="{862F2997-FC59-473A-84EC-1C89056A72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405" t="4890" r="12773"/>
          <a:stretch/>
        </p:blipFill>
        <p:spPr bwMode="auto">
          <a:xfrm>
            <a:off x="1052208" y="1341415"/>
            <a:ext cx="2047768" cy="26847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7F7DBF-211A-48F1-BA5F-D1C57EA08186}"/>
              </a:ext>
            </a:extLst>
          </p:cNvPr>
          <p:cNvSpPr>
            <a:spLocks noGrp="1"/>
          </p:cNvSpPr>
          <p:nvPr>
            <p:ph type="title"/>
          </p:nvPr>
        </p:nvSpPr>
        <p:spPr/>
        <p:txBody>
          <a:bodyPr/>
          <a:lstStyle/>
          <a:p>
            <a:r>
              <a:rPr lang="en-GB" dirty="0"/>
              <a:t>Character – Hero 3 “Weapons Specialist”</a:t>
            </a:r>
          </a:p>
        </p:txBody>
      </p:sp>
      <p:cxnSp>
        <p:nvCxnSpPr>
          <p:cNvPr id="11" name="Straight Arrow Connector 10">
            <a:extLst>
              <a:ext uri="{FF2B5EF4-FFF2-40B4-BE49-F238E27FC236}">
                <a16:creationId xmlns:a16="http://schemas.microsoft.com/office/drawing/2014/main" id="{508ECDF6-D37E-419C-BBB6-45CC27012B63}"/>
              </a:ext>
            </a:extLst>
          </p:cNvPr>
          <p:cNvCxnSpPr>
            <a:cxnSpLocks/>
          </p:cNvCxnSpPr>
          <p:nvPr/>
        </p:nvCxnSpPr>
        <p:spPr>
          <a:xfrm flipV="1">
            <a:off x="2260515" y="3490268"/>
            <a:ext cx="2991851" cy="1643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288551-DE47-45DD-BB66-DA4F3D864BA3}"/>
              </a:ext>
            </a:extLst>
          </p:cNvPr>
          <p:cNvCxnSpPr>
            <a:cxnSpLocks/>
          </p:cNvCxnSpPr>
          <p:nvPr/>
        </p:nvCxnSpPr>
        <p:spPr>
          <a:xfrm flipV="1">
            <a:off x="2260515" y="2931540"/>
            <a:ext cx="2925919" cy="1761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4CB068-5BFF-4E91-873A-9D6708B994CD}"/>
              </a:ext>
            </a:extLst>
          </p:cNvPr>
          <p:cNvCxnSpPr>
            <a:cxnSpLocks/>
          </p:cNvCxnSpPr>
          <p:nvPr/>
        </p:nvCxnSpPr>
        <p:spPr>
          <a:xfrm>
            <a:off x="2260515" y="1605977"/>
            <a:ext cx="3644597" cy="5587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DDB3BB-EA7D-47C6-9F62-FFC78DAD85A6}"/>
              </a:ext>
            </a:extLst>
          </p:cNvPr>
          <p:cNvCxnSpPr>
            <a:cxnSpLocks/>
          </p:cNvCxnSpPr>
          <p:nvPr/>
        </p:nvCxnSpPr>
        <p:spPr>
          <a:xfrm flipH="1" flipV="1">
            <a:off x="6727694" y="4309302"/>
            <a:ext cx="3615932" cy="1964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4421F13-9038-4C01-BB55-555F911BC478}"/>
              </a:ext>
            </a:extLst>
          </p:cNvPr>
          <p:cNvCxnSpPr>
            <a:cxnSpLocks/>
          </p:cNvCxnSpPr>
          <p:nvPr/>
        </p:nvCxnSpPr>
        <p:spPr>
          <a:xfrm flipH="1">
            <a:off x="6543414" y="2677109"/>
            <a:ext cx="2565270" cy="13490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530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A30B1C3-0470-48C7-A0E1-15D1B52C9B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423729" y="625142"/>
            <a:ext cx="1748397" cy="2726472"/>
          </a:xfrm>
          <a:prstGeom prst="rect">
            <a:avLst/>
          </a:prstGeom>
          <a:ln>
            <a:noFill/>
          </a:ln>
          <a:effectLst>
            <a:outerShdw blurRad="190500" algn="tl" rotWithShape="0">
              <a:srgbClr val="000000">
                <a:alpha val="70000"/>
              </a:srgbClr>
            </a:outerShdw>
          </a:effectLst>
        </p:spPr>
      </p:pic>
      <p:pic>
        <p:nvPicPr>
          <p:cNvPr id="3078" name="Picture 6">
            <a:extLst>
              <a:ext uri="{FF2B5EF4-FFF2-40B4-BE49-F238E27FC236}">
                <a16:creationId xmlns:a16="http://schemas.microsoft.com/office/drawing/2014/main" id="{D7FDFC42-56B4-4429-B152-0047C45A00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08" r="11767"/>
          <a:stretch/>
        </p:blipFill>
        <p:spPr bwMode="auto">
          <a:xfrm>
            <a:off x="9234600" y="3429000"/>
            <a:ext cx="1817105" cy="31563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B039049-C984-413B-AB52-7DA7681AFC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07" t="7830" r="26773" b="1405"/>
          <a:stretch/>
        </p:blipFill>
        <p:spPr bwMode="auto">
          <a:xfrm>
            <a:off x="4465125" y="1738570"/>
            <a:ext cx="3286579" cy="45751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7F7DBF-211A-48F1-BA5F-D1C57EA08186}"/>
              </a:ext>
            </a:extLst>
          </p:cNvPr>
          <p:cNvSpPr>
            <a:spLocks noGrp="1"/>
          </p:cNvSpPr>
          <p:nvPr>
            <p:ph type="title"/>
          </p:nvPr>
        </p:nvSpPr>
        <p:spPr/>
        <p:txBody>
          <a:bodyPr/>
          <a:lstStyle/>
          <a:p>
            <a:r>
              <a:rPr lang="en-GB" dirty="0"/>
              <a:t>Character – Hero 4 “Dark Wizard”</a:t>
            </a:r>
          </a:p>
        </p:txBody>
      </p:sp>
      <p:cxnSp>
        <p:nvCxnSpPr>
          <p:cNvPr id="11" name="Straight Arrow Connector 10">
            <a:extLst>
              <a:ext uri="{FF2B5EF4-FFF2-40B4-BE49-F238E27FC236}">
                <a16:creationId xmlns:a16="http://schemas.microsoft.com/office/drawing/2014/main" id="{508ECDF6-D37E-419C-BBB6-45CC27012B63}"/>
              </a:ext>
            </a:extLst>
          </p:cNvPr>
          <p:cNvCxnSpPr>
            <a:cxnSpLocks/>
          </p:cNvCxnSpPr>
          <p:nvPr/>
        </p:nvCxnSpPr>
        <p:spPr>
          <a:xfrm flipV="1">
            <a:off x="2260515" y="3769996"/>
            <a:ext cx="3051835" cy="13640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288551-DE47-45DD-BB66-DA4F3D864BA3}"/>
              </a:ext>
            </a:extLst>
          </p:cNvPr>
          <p:cNvCxnSpPr>
            <a:cxnSpLocks/>
          </p:cNvCxnSpPr>
          <p:nvPr/>
        </p:nvCxnSpPr>
        <p:spPr>
          <a:xfrm flipV="1">
            <a:off x="2003364" y="2548122"/>
            <a:ext cx="2897637" cy="16195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4CB068-5BFF-4E91-873A-9D6708B994CD}"/>
              </a:ext>
            </a:extLst>
          </p:cNvPr>
          <p:cNvCxnSpPr>
            <a:cxnSpLocks/>
          </p:cNvCxnSpPr>
          <p:nvPr/>
        </p:nvCxnSpPr>
        <p:spPr>
          <a:xfrm>
            <a:off x="2260515" y="2548122"/>
            <a:ext cx="4106140" cy="6388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DDB3BB-EA7D-47C6-9F62-FFC78DAD85A6}"/>
              </a:ext>
            </a:extLst>
          </p:cNvPr>
          <p:cNvCxnSpPr>
            <a:cxnSpLocks/>
          </p:cNvCxnSpPr>
          <p:nvPr/>
        </p:nvCxnSpPr>
        <p:spPr>
          <a:xfrm flipH="1">
            <a:off x="7082646" y="4026120"/>
            <a:ext cx="3747541" cy="2831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4421F13-9038-4C01-BB55-555F911BC478}"/>
              </a:ext>
            </a:extLst>
          </p:cNvPr>
          <p:cNvCxnSpPr>
            <a:cxnSpLocks/>
          </p:cNvCxnSpPr>
          <p:nvPr/>
        </p:nvCxnSpPr>
        <p:spPr>
          <a:xfrm flipH="1">
            <a:off x="6984376" y="1581325"/>
            <a:ext cx="2738464" cy="16056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2ECCDCDF-9BB1-46D2-A8D4-1227D1EB847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3256" y1="37441" x2="42073" y2="36899"/>
                        <a14:foregroundMark x1="42073" y1="36899" x2="63496" y2="39810"/>
                        <a14:foregroundMark x1="63496" y1="39810" x2="57541" y2="48274"/>
                        <a14:foregroundMark x1="57541" y1="48274" x2="47718" y2="50305"/>
                        <a14:foregroundMark x1="47718" y1="50305" x2="37510" y2="48951"/>
                        <a14:foregroundMark x1="37510" y1="48951" x2="32869" y2="37644"/>
                      </a14:backgroundRemoval>
                    </a14:imgEffect>
                  </a14:imgLayer>
                </a14:imgProps>
              </a:ext>
              <a:ext uri="{28A0092B-C50C-407E-A947-70E740481C1C}">
                <a14:useLocalDpi xmlns:a14="http://schemas.microsoft.com/office/drawing/2010/main" val="0"/>
              </a:ext>
            </a:extLst>
          </a:blip>
          <a:srcRect/>
          <a:stretch>
            <a:fillRect/>
          </a:stretch>
        </p:blipFill>
        <p:spPr bwMode="auto">
          <a:xfrm>
            <a:off x="537748" y="994740"/>
            <a:ext cx="2719858" cy="31067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9F56EE6-C6E8-413A-B668-F262685291DC}"/>
              </a:ext>
            </a:extLst>
          </p:cNvPr>
          <p:cNvCxnSpPr>
            <a:cxnSpLocks/>
          </p:cNvCxnSpPr>
          <p:nvPr/>
        </p:nvCxnSpPr>
        <p:spPr>
          <a:xfrm flipH="1">
            <a:off x="7082645" y="4964659"/>
            <a:ext cx="2489194" cy="3120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32A147C-4976-4C93-9518-8C3D9093B326}"/>
              </a:ext>
            </a:extLst>
          </p:cNvPr>
          <p:cNvPicPr>
            <a:picLocks noChangeAspect="1"/>
          </p:cNvPicPr>
          <p:nvPr/>
        </p:nvPicPr>
        <p:blipFill>
          <a:blip r:embed="rId8"/>
          <a:stretch>
            <a:fillRect/>
          </a:stretch>
        </p:blipFill>
        <p:spPr>
          <a:xfrm>
            <a:off x="1485813" y="4050828"/>
            <a:ext cx="1799091" cy="25345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528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5521-51E6-4819-885C-92AEC928FE4B}"/>
              </a:ext>
            </a:extLst>
          </p:cNvPr>
          <p:cNvSpPr>
            <a:spLocks noGrp="1"/>
          </p:cNvSpPr>
          <p:nvPr>
            <p:ph type="title"/>
          </p:nvPr>
        </p:nvSpPr>
        <p:spPr/>
        <p:txBody>
          <a:bodyPr/>
          <a:lstStyle/>
          <a:p>
            <a:r>
              <a:rPr lang="en-GB" dirty="0"/>
              <a:t>Hero Vehicles</a:t>
            </a:r>
          </a:p>
        </p:txBody>
      </p:sp>
      <p:pic>
        <p:nvPicPr>
          <p:cNvPr id="6" name="Picture 5">
            <a:extLst>
              <a:ext uri="{FF2B5EF4-FFF2-40B4-BE49-F238E27FC236}">
                <a16:creationId xmlns:a16="http://schemas.microsoft.com/office/drawing/2014/main" id="{4CA4AC15-2EA1-4842-8772-61808E1C7341}"/>
              </a:ext>
            </a:extLst>
          </p:cNvPr>
          <p:cNvPicPr>
            <a:picLocks noChangeAspect="1"/>
          </p:cNvPicPr>
          <p:nvPr/>
        </p:nvPicPr>
        <p:blipFill>
          <a:blip r:embed="rId2"/>
          <a:stretch>
            <a:fillRect/>
          </a:stretch>
        </p:blipFill>
        <p:spPr>
          <a:xfrm>
            <a:off x="7731854" y="1434517"/>
            <a:ext cx="3954012" cy="2471257"/>
          </a:xfrm>
          <a:prstGeom prst="rect">
            <a:avLst/>
          </a:prstGeom>
        </p:spPr>
      </p:pic>
      <p:pic>
        <p:nvPicPr>
          <p:cNvPr id="8" name="Picture 7">
            <a:extLst>
              <a:ext uri="{FF2B5EF4-FFF2-40B4-BE49-F238E27FC236}">
                <a16:creationId xmlns:a16="http://schemas.microsoft.com/office/drawing/2014/main" id="{F2E8DB14-EBA8-48CC-9C40-A1EBF7AEBDF6}"/>
              </a:ext>
            </a:extLst>
          </p:cNvPr>
          <p:cNvPicPr>
            <a:picLocks noChangeAspect="1"/>
          </p:cNvPicPr>
          <p:nvPr/>
        </p:nvPicPr>
        <p:blipFill>
          <a:blip r:embed="rId3"/>
          <a:stretch>
            <a:fillRect/>
          </a:stretch>
        </p:blipFill>
        <p:spPr>
          <a:xfrm>
            <a:off x="7731853" y="3905774"/>
            <a:ext cx="3954013" cy="2224133"/>
          </a:xfrm>
          <a:prstGeom prst="rect">
            <a:avLst/>
          </a:prstGeom>
        </p:spPr>
      </p:pic>
      <p:pic>
        <p:nvPicPr>
          <p:cNvPr id="10" name="Picture 9">
            <a:extLst>
              <a:ext uri="{FF2B5EF4-FFF2-40B4-BE49-F238E27FC236}">
                <a16:creationId xmlns:a16="http://schemas.microsoft.com/office/drawing/2014/main" id="{61A6FA2F-4472-44C1-9E70-3FCCD52E5860}"/>
              </a:ext>
            </a:extLst>
          </p:cNvPr>
          <p:cNvPicPr>
            <a:picLocks noChangeAspect="1"/>
          </p:cNvPicPr>
          <p:nvPr/>
        </p:nvPicPr>
        <p:blipFill>
          <a:blip r:embed="rId4"/>
          <a:stretch>
            <a:fillRect/>
          </a:stretch>
        </p:blipFill>
        <p:spPr>
          <a:xfrm>
            <a:off x="977273" y="1805548"/>
            <a:ext cx="2353157" cy="1985365"/>
          </a:xfrm>
          <a:prstGeom prst="rect">
            <a:avLst/>
          </a:prstGeom>
        </p:spPr>
      </p:pic>
      <p:pic>
        <p:nvPicPr>
          <p:cNvPr id="12" name="Picture 11">
            <a:extLst>
              <a:ext uri="{FF2B5EF4-FFF2-40B4-BE49-F238E27FC236}">
                <a16:creationId xmlns:a16="http://schemas.microsoft.com/office/drawing/2014/main" id="{DB5D4378-B374-4125-8887-23CD026EA987}"/>
              </a:ext>
            </a:extLst>
          </p:cNvPr>
          <p:cNvPicPr>
            <a:picLocks noChangeAspect="1"/>
          </p:cNvPicPr>
          <p:nvPr/>
        </p:nvPicPr>
        <p:blipFill>
          <a:blip r:embed="rId5"/>
          <a:stretch>
            <a:fillRect/>
          </a:stretch>
        </p:blipFill>
        <p:spPr>
          <a:xfrm>
            <a:off x="977273" y="4050917"/>
            <a:ext cx="2581635" cy="1933845"/>
          </a:xfrm>
          <a:prstGeom prst="rect">
            <a:avLst/>
          </a:prstGeom>
        </p:spPr>
      </p:pic>
      <p:pic>
        <p:nvPicPr>
          <p:cNvPr id="13" name="Picture 12">
            <a:extLst>
              <a:ext uri="{FF2B5EF4-FFF2-40B4-BE49-F238E27FC236}">
                <a16:creationId xmlns:a16="http://schemas.microsoft.com/office/drawing/2014/main" id="{F916DE16-3B54-4C7F-9F4D-75133CE07407}"/>
              </a:ext>
            </a:extLst>
          </p:cNvPr>
          <p:cNvPicPr>
            <a:picLocks noChangeAspect="1"/>
          </p:cNvPicPr>
          <p:nvPr/>
        </p:nvPicPr>
        <p:blipFill>
          <a:blip r:embed="rId6"/>
          <a:stretch>
            <a:fillRect/>
          </a:stretch>
        </p:blipFill>
        <p:spPr>
          <a:xfrm>
            <a:off x="3986079" y="1635174"/>
            <a:ext cx="3090125" cy="2471258"/>
          </a:xfrm>
          <a:prstGeom prst="rect">
            <a:avLst/>
          </a:prstGeom>
        </p:spPr>
      </p:pic>
      <p:sp>
        <p:nvSpPr>
          <p:cNvPr id="14" name="TextBox 13">
            <a:extLst>
              <a:ext uri="{FF2B5EF4-FFF2-40B4-BE49-F238E27FC236}">
                <a16:creationId xmlns:a16="http://schemas.microsoft.com/office/drawing/2014/main" id="{84C18A2B-CAEA-42FF-A8B9-672D96634859}"/>
              </a:ext>
            </a:extLst>
          </p:cNvPr>
          <p:cNvSpPr txBox="1"/>
          <p:nvPr/>
        </p:nvSpPr>
        <p:spPr>
          <a:xfrm>
            <a:off x="4124933" y="4406985"/>
            <a:ext cx="2186064" cy="1938992"/>
          </a:xfrm>
          <a:prstGeom prst="rect">
            <a:avLst/>
          </a:prstGeom>
          <a:noFill/>
        </p:spPr>
        <p:txBody>
          <a:bodyPr wrap="square" rtlCol="0">
            <a:spAutoFit/>
          </a:bodyPr>
          <a:lstStyle/>
          <a:p>
            <a:r>
              <a:rPr lang="en-GB" sz="1200" dirty="0"/>
              <a:t>Organised, covered in radars and scanning equipment. Loaded with massive barrels and other human weapons. Some vehicles look more put together in quick time using scrap metal, but more powerful vehicles look professional and devastating. Bright colours and painted metal</a:t>
            </a:r>
          </a:p>
        </p:txBody>
      </p:sp>
      <p:pic>
        <p:nvPicPr>
          <p:cNvPr id="16" name="Picture 15">
            <a:extLst>
              <a:ext uri="{FF2B5EF4-FFF2-40B4-BE49-F238E27FC236}">
                <a16:creationId xmlns:a16="http://schemas.microsoft.com/office/drawing/2014/main" id="{7C9D38C2-E664-4A90-86BA-3200688DA1BF}"/>
              </a:ext>
            </a:extLst>
          </p:cNvPr>
          <p:cNvPicPr>
            <a:picLocks noChangeAspect="1"/>
          </p:cNvPicPr>
          <p:nvPr/>
        </p:nvPicPr>
        <p:blipFill>
          <a:blip r:embed="rId7"/>
          <a:stretch>
            <a:fillRect/>
          </a:stretch>
        </p:blipFill>
        <p:spPr>
          <a:xfrm>
            <a:off x="6237887" y="4774929"/>
            <a:ext cx="838317" cy="1133633"/>
          </a:xfrm>
          <a:prstGeom prst="rect">
            <a:avLst/>
          </a:prstGeom>
        </p:spPr>
      </p:pic>
    </p:spTree>
    <p:extLst>
      <p:ext uri="{BB962C8B-B14F-4D97-AF65-F5344CB8AC3E}">
        <p14:creationId xmlns:p14="http://schemas.microsoft.com/office/powerpoint/2010/main" val="3494616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91F172-C99A-4913-B37C-CB6159CBD3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6743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3FA7-39D9-465F-AE07-B3AA52734C87}"/>
              </a:ext>
            </a:extLst>
          </p:cNvPr>
          <p:cNvSpPr>
            <a:spLocks noGrp="1"/>
          </p:cNvSpPr>
          <p:nvPr>
            <p:ph type="title"/>
          </p:nvPr>
        </p:nvSpPr>
        <p:spPr>
          <a:xfrm>
            <a:off x="938504" y="0"/>
            <a:ext cx="6057914" cy="1325563"/>
          </a:xfrm>
        </p:spPr>
        <p:txBody>
          <a:bodyPr/>
          <a:lstStyle/>
          <a:p>
            <a:r>
              <a:rPr lang="en-GB" dirty="0"/>
              <a:t>Terrain Overall</a:t>
            </a:r>
          </a:p>
        </p:txBody>
      </p:sp>
      <p:pic>
        <p:nvPicPr>
          <p:cNvPr id="13" name="Picture 12">
            <a:extLst>
              <a:ext uri="{FF2B5EF4-FFF2-40B4-BE49-F238E27FC236}">
                <a16:creationId xmlns:a16="http://schemas.microsoft.com/office/drawing/2014/main" id="{78744822-5674-4A5E-B98B-D7A2FD94CA9A}"/>
              </a:ext>
            </a:extLst>
          </p:cNvPr>
          <p:cNvPicPr>
            <a:picLocks noChangeAspect="1"/>
          </p:cNvPicPr>
          <p:nvPr/>
        </p:nvPicPr>
        <p:blipFill>
          <a:blip r:embed="rId2"/>
          <a:stretch>
            <a:fillRect/>
          </a:stretch>
        </p:blipFill>
        <p:spPr>
          <a:xfrm>
            <a:off x="830316" y="3726926"/>
            <a:ext cx="3639208" cy="2656892"/>
          </a:xfrm>
          <a:prstGeom prst="rect">
            <a:avLst/>
          </a:prstGeom>
        </p:spPr>
      </p:pic>
      <p:pic>
        <p:nvPicPr>
          <p:cNvPr id="15" name="Picture 14">
            <a:extLst>
              <a:ext uri="{FF2B5EF4-FFF2-40B4-BE49-F238E27FC236}">
                <a16:creationId xmlns:a16="http://schemas.microsoft.com/office/drawing/2014/main" id="{730E17EE-88E6-4291-9D5C-8E1ACC86958A}"/>
              </a:ext>
            </a:extLst>
          </p:cNvPr>
          <p:cNvPicPr>
            <a:picLocks noChangeAspect="1"/>
          </p:cNvPicPr>
          <p:nvPr/>
        </p:nvPicPr>
        <p:blipFill>
          <a:blip r:embed="rId3"/>
          <a:stretch>
            <a:fillRect/>
          </a:stretch>
        </p:blipFill>
        <p:spPr>
          <a:xfrm>
            <a:off x="4176272" y="1045415"/>
            <a:ext cx="5057923" cy="5607698"/>
          </a:xfrm>
          <a:prstGeom prst="rect">
            <a:avLst/>
          </a:prstGeom>
        </p:spPr>
      </p:pic>
      <p:pic>
        <p:nvPicPr>
          <p:cNvPr id="17" name="Picture 16">
            <a:extLst>
              <a:ext uri="{FF2B5EF4-FFF2-40B4-BE49-F238E27FC236}">
                <a16:creationId xmlns:a16="http://schemas.microsoft.com/office/drawing/2014/main" id="{F9D38616-F737-495D-A330-84406F35F01B}"/>
              </a:ext>
            </a:extLst>
          </p:cNvPr>
          <p:cNvPicPr>
            <a:picLocks noChangeAspect="1"/>
          </p:cNvPicPr>
          <p:nvPr/>
        </p:nvPicPr>
        <p:blipFill>
          <a:blip r:embed="rId4"/>
          <a:stretch>
            <a:fillRect/>
          </a:stretch>
        </p:blipFill>
        <p:spPr>
          <a:xfrm>
            <a:off x="737896" y="1206108"/>
            <a:ext cx="3964733" cy="2643156"/>
          </a:xfrm>
          <a:prstGeom prst="rect">
            <a:avLst/>
          </a:prstGeom>
        </p:spPr>
      </p:pic>
      <p:pic>
        <p:nvPicPr>
          <p:cNvPr id="21" name="Picture 20">
            <a:extLst>
              <a:ext uri="{FF2B5EF4-FFF2-40B4-BE49-F238E27FC236}">
                <a16:creationId xmlns:a16="http://schemas.microsoft.com/office/drawing/2014/main" id="{91422B6C-B12A-42BC-8BE5-E4EC8AC70296}"/>
              </a:ext>
            </a:extLst>
          </p:cNvPr>
          <p:cNvPicPr>
            <a:picLocks noChangeAspect="1"/>
          </p:cNvPicPr>
          <p:nvPr/>
        </p:nvPicPr>
        <p:blipFill>
          <a:blip r:embed="rId5"/>
          <a:stretch>
            <a:fillRect/>
          </a:stretch>
        </p:blipFill>
        <p:spPr>
          <a:xfrm>
            <a:off x="9066244" y="5066523"/>
            <a:ext cx="2181281" cy="1090642"/>
          </a:xfrm>
          <a:prstGeom prst="rect">
            <a:avLst/>
          </a:prstGeom>
        </p:spPr>
      </p:pic>
      <p:pic>
        <p:nvPicPr>
          <p:cNvPr id="23" name="Picture 22">
            <a:extLst>
              <a:ext uri="{FF2B5EF4-FFF2-40B4-BE49-F238E27FC236}">
                <a16:creationId xmlns:a16="http://schemas.microsoft.com/office/drawing/2014/main" id="{E443AC89-4D7B-4DE5-BE22-7A803B8DCF82}"/>
              </a:ext>
            </a:extLst>
          </p:cNvPr>
          <p:cNvPicPr>
            <a:picLocks noChangeAspect="1"/>
          </p:cNvPicPr>
          <p:nvPr/>
        </p:nvPicPr>
        <p:blipFill>
          <a:blip r:embed="rId6"/>
          <a:stretch>
            <a:fillRect/>
          </a:stretch>
        </p:blipFill>
        <p:spPr>
          <a:xfrm>
            <a:off x="9066244" y="1437530"/>
            <a:ext cx="1725335" cy="1325563"/>
          </a:xfrm>
          <a:prstGeom prst="rect">
            <a:avLst/>
          </a:prstGeom>
        </p:spPr>
      </p:pic>
      <p:sp>
        <p:nvSpPr>
          <p:cNvPr id="3" name="TextBox 2">
            <a:extLst>
              <a:ext uri="{FF2B5EF4-FFF2-40B4-BE49-F238E27FC236}">
                <a16:creationId xmlns:a16="http://schemas.microsoft.com/office/drawing/2014/main" id="{23EC4EFC-236C-41E7-B5CE-9D6580525287}"/>
              </a:ext>
            </a:extLst>
          </p:cNvPr>
          <p:cNvSpPr txBox="1"/>
          <p:nvPr/>
        </p:nvSpPr>
        <p:spPr>
          <a:xfrm>
            <a:off x="8940410" y="2296853"/>
            <a:ext cx="1034100" cy="646331"/>
          </a:xfrm>
          <a:prstGeom prst="rect">
            <a:avLst/>
          </a:prstGeom>
          <a:noFill/>
        </p:spPr>
        <p:txBody>
          <a:bodyPr wrap="square" rtlCol="0">
            <a:spAutoFit/>
          </a:bodyPr>
          <a:lstStyle/>
          <a:p>
            <a:r>
              <a:rPr lang="en-GB" sz="1200" dirty="0"/>
              <a:t>Main colours, reds and cold shades</a:t>
            </a:r>
          </a:p>
        </p:txBody>
      </p:sp>
      <p:sp>
        <p:nvSpPr>
          <p:cNvPr id="9" name="TextBox 8">
            <a:extLst>
              <a:ext uri="{FF2B5EF4-FFF2-40B4-BE49-F238E27FC236}">
                <a16:creationId xmlns:a16="http://schemas.microsoft.com/office/drawing/2014/main" id="{1D90FD1E-BC77-47EC-B68B-66BA9FC9AA45}"/>
              </a:ext>
            </a:extLst>
          </p:cNvPr>
          <p:cNvSpPr txBox="1"/>
          <p:nvPr/>
        </p:nvSpPr>
        <p:spPr>
          <a:xfrm>
            <a:off x="10122680" y="4965513"/>
            <a:ext cx="1239004" cy="646331"/>
          </a:xfrm>
          <a:prstGeom prst="rect">
            <a:avLst/>
          </a:prstGeom>
          <a:noFill/>
        </p:spPr>
        <p:txBody>
          <a:bodyPr wrap="square" rtlCol="0">
            <a:spAutoFit/>
          </a:bodyPr>
          <a:lstStyle/>
          <a:p>
            <a:r>
              <a:rPr lang="en-GB" sz="1200" dirty="0"/>
              <a:t>Secondary colours, rocks and vegetation</a:t>
            </a:r>
          </a:p>
        </p:txBody>
      </p:sp>
      <p:sp>
        <p:nvSpPr>
          <p:cNvPr id="4" name="TextBox 3">
            <a:extLst>
              <a:ext uri="{FF2B5EF4-FFF2-40B4-BE49-F238E27FC236}">
                <a16:creationId xmlns:a16="http://schemas.microsoft.com/office/drawing/2014/main" id="{671DF7CC-713D-450C-B7C7-559393B6AF57}"/>
              </a:ext>
            </a:extLst>
          </p:cNvPr>
          <p:cNvSpPr txBox="1"/>
          <p:nvPr/>
        </p:nvSpPr>
        <p:spPr>
          <a:xfrm>
            <a:off x="9066244" y="3271706"/>
            <a:ext cx="2099503" cy="1200329"/>
          </a:xfrm>
          <a:prstGeom prst="rect">
            <a:avLst/>
          </a:prstGeom>
          <a:noFill/>
        </p:spPr>
        <p:txBody>
          <a:bodyPr wrap="square" rtlCol="0">
            <a:spAutoFit/>
          </a:bodyPr>
          <a:lstStyle/>
          <a:p>
            <a:r>
              <a:rPr lang="en-GB" dirty="0"/>
              <a:t>Semi-realistic feel / slightly cartoony with lots of colour saturation</a:t>
            </a:r>
          </a:p>
        </p:txBody>
      </p:sp>
      <p:sp>
        <p:nvSpPr>
          <p:cNvPr id="11" name="TextBox 10">
            <a:extLst>
              <a:ext uri="{FF2B5EF4-FFF2-40B4-BE49-F238E27FC236}">
                <a16:creationId xmlns:a16="http://schemas.microsoft.com/office/drawing/2014/main" id="{E5FE8B65-62FC-4384-A278-1AF8F2D8F97A}"/>
              </a:ext>
            </a:extLst>
          </p:cNvPr>
          <p:cNvSpPr txBox="1"/>
          <p:nvPr/>
        </p:nvSpPr>
        <p:spPr>
          <a:xfrm>
            <a:off x="896646" y="1209548"/>
            <a:ext cx="3647231" cy="276999"/>
          </a:xfrm>
          <a:prstGeom prst="rect">
            <a:avLst/>
          </a:prstGeom>
          <a:noFill/>
        </p:spPr>
        <p:txBody>
          <a:bodyPr wrap="square" rtlCol="0">
            <a:spAutoFit/>
          </a:bodyPr>
          <a:lstStyle/>
          <a:p>
            <a:r>
              <a:rPr lang="en-GB" sz="1200" dirty="0"/>
              <a:t>I really like the contrast of lava and ice here</a:t>
            </a:r>
          </a:p>
        </p:txBody>
      </p:sp>
      <p:sp>
        <p:nvSpPr>
          <p:cNvPr id="12" name="TextBox 11">
            <a:extLst>
              <a:ext uri="{FF2B5EF4-FFF2-40B4-BE49-F238E27FC236}">
                <a16:creationId xmlns:a16="http://schemas.microsoft.com/office/drawing/2014/main" id="{09FCCD62-28C0-477A-B14A-5261C5709DF3}"/>
              </a:ext>
            </a:extLst>
          </p:cNvPr>
          <p:cNvSpPr txBox="1"/>
          <p:nvPr/>
        </p:nvSpPr>
        <p:spPr>
          <a:xfrm>
            <a:off x="4800614" y="6176941"/>
            <a:ext cx="3647231" cy="276999"/>
          </a:xfrm>
          <a:prstGeom prst="rect">
            <a:avLst/>
          </a:prstGeom>
          <a:noFill/>
        </p:spPr>
        <p:txBody>
          <a:bodyPr wrap="square" rtlCol="0">
            <a:spAutoFit/>
          </a:bodyPr>
          <a:lstStyle/>
          <a:p>
            <a:r>
              <a:rPr lang="en-GB" sz="1200" dirty="0"/>
              <a:t>Bright ice colours make the game stand out</a:t>
            </a:r>
          </a:p>
        </p:txBody>
      </p:sp>
      <p:sp>
        <p:nvSpPr>
          <p:cNvPr id="14" name="TextBox 13">
            <a:extLst>
              <a:ext uri="{FF2B5EF4-FFF2-40B4-BE49-F238E27FC236}">
                <a16:creationId xmlns:a16="http://schemas.microsoft.com/office/drawing/2014/main" id="{09400C51-1464-47D0-9E3B-5FB3BD529E7D}"/>
              </a:ext>
            </a:extLst>
          </p:cNvPr>
          <p:cNvSpPr txBox="1"/>
          <p:nvPr/>
        </p:nvSpPr>
        <p:spPr>
          <a:xfrm>
            <a:off x="914954" y="6234464"/>
            <a:ext cx="3647231" cy="276999"/>
          </a:xfrm>
          <a:prstGeom prst="rect">
            <a:avLst/>
          </a:prstGeom>
          <a:noFill/>
        </p:spPr>
        <p:txBody>
          <a:bodyPr wrap="square" rtlCol="0">
            <a:spAutoFit/>
          </a:bodyPr>
          <a:lstStyle/>
          <a:p>
            <a:r>
              <a:rPr lang="en-GB" sz="1200" dirty="0"/>
              <a:t>Deep purples for night time environments</a:t>
            </a:r>
          </a:p>
        </p:txBody>
      </p:sp>
    </p:spTree>
    <p:extLst>
      <p:ext uri="{BB962C8B-B14F-4D97-AF65-F5344CB8AC3E}">
        <p14:creationId xmlns:p14="http://schemas.microsoft.com/office/powerpoint/2010/main" val="145053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3FA7-39D9-465F-AE07-B3AA52734C87}"/>
              </a:ext>
            </a:extLst>
          </p:cNvPr>
          <p:cNvSpPr>
            <a:spLocks noGrp="1"/>
          </p:cNvSpPr>
          <p:nvPr>
            <p:ph type="title"/>
          </p:nvPr>
        </p:nvSpPr>
        <p:spPr>
          <a:xfrm>
            <a:off x="938504" y="0"/>
            <a:ext cx="6057914" cy="1325563"/>
          </a:xfrm>
        </p:spPr>
        <p:txBody>
          <a:bodyPr/>
          <a:lstStyle/>
          <a:p>
            <a:r>
              <a:rPr lang="en-GB" dirty="0"/>
              <a:t>Desert Terrain Overall</a:t>
            </a:r>
          </a:p>
        </p:txBody>
      </p:sp>
      <p:pic>
        <p:nvPicPr>
          <p:cNvPr id="21" name="Picture 20">
            <a:extLst>
              <a:ext uri="{FF2B5EF4-FFF2-40B4-BE49-F238E27FC236}">
                <a16:creationId xmlns:a16="http://schemas.microsoft.com/office/drawing/2014/main" id="{91422B6C-B12A-42BC-8BE5-E4EC8AC70296}"/>
              </a:ext>
            </a:extLst>
          </p:cNvPr>
          <p:cNvPicPr>
            <a:picLocks noChangeAspect="1"/>
          </p:cNvPicPr>
          <p:nvPr/>
        </p:nvPicPr>
        <p:blipFill>
          <a:blip r:embed="rId2"/>
          <a:stretch>
            <a:fillRect/>
          </a:stretch>
        </p:blipFill>
        <p:spPr>
          <a:xfrm>
            <a:off x="896646" y="5010067"/>
            <a:ext cx="2181281" cy="1090642"/>
          </a:xfrm>
          <a:prstGeom prst="rect">
            <a:avLst/>
          </a:prstGeom>
        </p:spPr>
      </p:pic>
      <p:pic>
        <p:nvPicPr>
          <p:cNvPr id="23" name="Picture 22">
            <a:extLst>
              <a:ext uri="{FF2B5EF4-FFF2-40B4-BE49-F238E27FC236}">
                <a16:creationId xmlns:a16="http://schemas.microsoft.com/office/drawing/2014/main" id="{E443AC89-4D7B-4DE5-BE22-7A803B8DCF82}"/>
              </a:ext>
            </a:extLst>
          </p:cNvPr>
          <p:cNvPicPr>
            <a:picLocks noChangeAspect="1"/>
          </p:cNvPicPr>
          <p:nvPr/>
        </p:nvPicPr>
        <p:blipFill rotWithShape="1">
          <a:blip r:embed="rId3"/>
          <a:srcRect b="67324"/>
          <a:stretch/>
        </p:blipFill>
        <p:spPr>
          <a:xfrm>
            <a:off x="1978209" y="5098121"/>
            <a:ext cx="1725335" cy="433143"/>
          </a:xfrm>
          <a:prstGeom prst="rect">
            <a:avLst/>
          </a:prstGeom>
        </p:spPr>
      </p:pic>
      <p:sp>
        <p:nvSpPr>
          <p:cNvPr id="3" name="TextBox 2">
            <a:extLst>
              <a:ext uri="{FF2B5EF4-FFF2-40B4-BE49-F238E27FC236}">
                <a16:creationId xmlns:a16="http://schemas.microsoft.com/office/drawing/2014/main" id="{23EC4EFC-236C-41E7-B5CE-9D6580525287}"/>
              </a:ext>
            </a:extLst>
          </p:cNvPr>
          <p:cNvSpPr txBox="1"/>
          <p:nvPr/>
        </p:nvSpPr>
        <p:spPr>
          <a:xfrm>
            <a:off x="8940410" y="2296853"/>
            <a:ext cx="1034100" cy="646331"/>
          </a:xfrm>
          <a:prstGeom prst="rect">
            <a:avLst/>
          </a:prstGeom>
          <a:noFill/>
        </p:spPr>
        <p:txBody>
          <a:bodyPr wrap="square" rtlCol="0">
            <a:spAutoFit/>
          </a:bodyPr>
          <a:lstStyle/>
          <a:p>
            <a:r>
              <a:rPr lang="en-GB" sz="1200" dirty="0"/>
              <a:t>Main colours, reds and cold shades</a:t>
            </a:r>
          </a:p>
        </p:txBody>
      </p:sp>
      <p:sp>
        <p:nvSpPr>
          <p:cNvPr id="9" name="TextBox 8">
            <a:extLst>
              <a:ext uri="{FF2B5EF4-FFF2-40B4-BE49-F238E27FC236}">
                <a16:creationId xmlns:a16="http://schemas.microsoft.com/office/drawing/2014/main" id="{1D90FD1E-BC77-47EC-B68B-66BA9FC9AA45}"/>
              </a:ext>
            </a:extLst>
          </p:cNvPr>
          <p:cNvSpPr txBox="1"/>
          <p:nvPr/>
        </p:nvSpPr>
        <p:spPr>
          <a:xfrm>
            <a:off x="6217815" y="4733068"/>
            <a:ext cx="4880820" cy="276999"/>
          </a:xfrm>
          <a:prstGeom prst="rect">
            <a:avLst/>
          </a:prstGeom>
          <a:noFill/>
        </p:spPr>
        <p:txBody>
          <a:bodyPr wrap="square" rtlCol="0">
            <a:spAutoFit/>
          </a:bodyPr>
          <a:lstStyle/>
          <a:p>
            <a:r>
              <a:rPr lang="en-GB" sz="1200" dirty="0"/>
              <a:t>Steel structures and pipes to create an industrial feel</a:t>
            </a:r>
          </a:p>
        </p:txBody>
      </p:sp>
      <p:sp>
        <p:nvSpPr>
          <p:cNvPr id="4" name="TextBox 3">
            <a:extLst>
              <a:ext uri="{FF2B5EF4-FFF2-40B4-BE49-F238E27FC236}">
                <a16:creationId xmlns:a16="http://schemas.microsoft.com/office/drawing/2014/main" id="{671DF7CC-713D-450C-B7C7-559393B6AF57}"/>
              </a:ext>
            </a:extLst>
          </p:cNvPr>
          <p:cNvSpPr txBox="1"/>
          <p:nvPr/>
        </p:nvSpPr>
        <p:spPr>
          <a:xfrm>
            <a:off x="9066244" y="3271706"/>
            <a:ext cx="2099503" cy="1200329"/>
          </a:xfrm>
          <a:prstGeom prst="rect">
            <a:avLst/>
          </a:prstGeom>
          <a:noFill/>
        </p:spPr>
        <p:txBody>
          <a:bodyPr wrap="square" rtlCol="0">
            <a:spAutoFit/>
          </a:bodyPr>
          <a:lstStyle/>
          <a:p>
            <a:r>
              <a:rPr lang="en-GB" dirty="0"/>
              <a:t>Semi-realistic feel / slightly cartoony with lots of colour saturation</a:t>
            </a:r>
          </a:p>
        </p:txBody>
      </p:sp>
      <p:sp>
        <p:nvSpPr>
          <p:cNvPr id="11" name="TextBox 10">
            <a:extLst>
              <a:ext uri="{FF2B5EF4-FFF2-40B4-BE49-F238E27FC236}">
                <a16:creationId xmlns:a16="http://schemas.microsoft.com/office/drawing/2014/main" id="{E5FE8B65-62FC-4384-A278-1AF8F2D8F97A}"/>
              </a:ext>
            </a:extLst>
          </p:cNvPr>
          <p:cNvSpPr txBox="1"/>
          <p:nvPr/>
        </p:nvSpPr>
        <p:spPr>
          <a:xfrm>
            <a:off x="946695" y="1326736"/>
            <a:ext cx="3647231" cy="276999"/>
          </a:xfrm>
          <a:prstGeom prst="rect">
            <a:avLst/>
          </a:prstGeom>
          <a:noFill/>
        </p:spPr>
        <p:txBody>
          <a:bodyPr wrap="square" rtlCol="0">
            <a:spAutoFit/>
          </a:bodyPr>
          <a:lstStyle/>
          <a:p>
            <a:r>
              <a:rPr lang="en-GB" sz="1200" dirty="0"/>
              <a:t>Orange sand with contrast to green vegetation</a:t>
            </a:r>
          </a:p>
        </p:txBody>
      </p:sp>
      <p:sp>
        <p:nvSpPr>
          <p:cNvPr id="12" name="TextBox 11">
            <a:extLst>
              <a:ext uri="{FF2B5EF4-FFF2-40B4-BE49-F238E27FC236}">
                <a16:creationId xmlns:a16="http://schemas.microsoft.com/office/drawing/2014/main" id="{09FCCD62-28C0-477A-B14A-5261C5709DF3}"/>
              </a:ext>
            </a:extLst>
          </p:cNvPr>
          <p:cNvSpPr txBox="1"/>
          <p:nvPr/>
        </p:nvSpPr>
        <p:spPr>
          <a:xfrm>
            <a:off x="6217815" y="5314692"/>
            <a:ext cx="2302858" cy="1015663"/>
          </a:xfrm>
          <a:prstGeom prst="rect">
            <a:avLst/>
          </a:prstGeom>
          <a:noFill/>
        </p:spPr>
        <p:txBody>
          <a:bodyPr wrap="square" rtlCol="0">
            <a:spAutoFit/>
          </a:bodyPr>
          <a:lstStyle/>
          <a:p>
            <a:r>
              <a:rPr lang="en-GB" sz="1200" dirty="0"/>
              <a:t>These missions will look more “realistic” than the tutorial and final mission which take place in a dark and magical area of the world.</a:t>
            </a:r>
          </a:p>
        </p:txBody>
      </p:sp>
      <p:sp>
        <p:nvSpPr>
          <p:cNvPr id="14" name="TextBox 13">
            <a:extLst>
              <a:ext uri="{FF2B5EF4-FFF2-40B4-BE49-F238E27FC236}">
                <a16:creationId xmlns:a16="http://schemas.microsoft.com/office/drawing/2014/main" id="{09400C51-1464-47D0-9E3B-5FB3BD529E7D}"/>
              </a:ext>
            </a:extLst>
          </p:cNvPr>
          <p:cNvSpPr txBox="1"/>
          <p:nvPr/>
        </p:nvSpPr>
        <p:spPr>
          <a:xfrm>
            <a:off x="938503" y="4689041"/>
            <a:ext cx="3720621" cy="276999"/>
          </a:xfrm>
          <a:prstGeom prst="rect">
            <a:avLst/>
          </a:prstGeom>
          <a:noFill/>
        </p:spPr>
        <p:txBody>
          <a:bodyPr wrap="square" rtlCol="0">
            <a:spAutoFit/>
          </a:bodyPr>
          <a:lstStyle/>
          <a:p>
            <a:r>
              <a:rPr lang="en-GB" sz="1200" dirty="0"/>
              <a:t>Decals are important here to break up the similar colours</a:t>
            </a:r>
          </a:p>
        </p:txBody>
      </p:sp>
      <p:pic>
        <p:nvPicPr>
          <p:cNvPr id="1026" name="Picture 2">
            <a:extLst>
              <a:ext uri="{FF2B5EF4-FFF2-40B4-BE49-F238E27FC236}">
                <a16:creationId xmlns:a16="http://schemas.microsoft.com/office/drawing/2014/main" id="{9F274E57-2F40-4301-AAF4-A3A93920E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503" y="1614376"/>
            <a:ext cx="4967035" cy="31043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99A2A2-B43F-474A-A460-E9EE86F7B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7815" y="1576593"/>
            <a:ext cx="5027490" cy="314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2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0B9D-9ABC-4710-BC2C-E519BDB5AFE0}"/>
              </a:ext>
            </a:extLst>
          </p:cNvPr>
          <p:cNvSpPr>
            <a:spLocks noGrp="1"/>
          </p:cNvSpPr>
          <p:nvPr>
            <p:ph type="title"/>
          </p:nvPr>
        </p:nvSpPr>
        <p:spPr/>
        <p:txBody>
          <a:bodyPr/>
          <a:lstStyle/>
          <a:p>
            <a:r>
              <a:rPr lang="en-GB" dirty="0"/>
              <a:t>Terrain Detail</a:t>
            </a:r>
          </a:p>
        </p:txBody>
      </p:sp>
      <p:pic>
        <p:nvPicPr>
          <p:cNvPr id="4" name="Picture 3">
            <a:extLst>
              <a:ext uri="{FF2B5EF4-FFF2-40B4-BE49-F238E27FC236}">
                <a16:creationId xmlns:a16="http://schemas.microsoft.com/office/drawing/2014/main" id="{307B4392-2840-497E-A053-643876AE662A}"/>
              </a:ext>
            </a:extLst>
          </p:cNvPr>
          <p:cNvPicPr>
            <a:picLocks noChangeAspect="1"/>
          </p:cNvPicPr>
          <p:nvPr/>
        </p:nvPicPr>
        <p:blipFill>
          <a:blip r:embed="rId2"/>
          <a:stretch>
            <a:fillRect/>
          </a:stretch>
        </p:blipFill>
        <p:spPr>
          <a:xfrm>
            <a:off x="8523918" y="927168"/>
            <a:ext cx="3332334" cy="2188718"/>
          </a:xfrm>
          <a:prstGeom prst="rect">
            <a:avLst/>
          </a:prstGeom>
        </p:spPr>
      </p:pic>
      <p:pic>
        <p:nvPicPr>
          <p:cNvPr id="5" name="Picture 4">
            <a:extLst>
              <a:ext uri="{FF2B5EF4-FFF2-40B4-BE49-F238E27FC236}">
                <a16:creationId xmlns:a16="http://schemas.microsoft.com/office/drawing/2014/main" id="{CD805361-2ECF-4291-BC09-BA83E3D218E8}"/>
              </a:ext>
            </a:extLst>
          </p:cNvPr>
          <p:cNvPicPr>
            <a:picLocks noChangeAspect="1"/>
          </p:cNvPicPr>
          <p:nvPr/>
        </p:nvPicPr>
        <p:blipFill>
          <a:blip r:embed="rId3"/>
          <a:stretch>
            <a:fillRect/>
          </a:stretch>
        </p:blipFill>
        <p:spPr>
          <a:xfrm>
            <a:off x="938315" y="5607342"/>
            <a:ext cx="2394020" cy="1166317"/>
          </a:xfrm>
          <a:prstGeom prst="rect">
            <a:avLst/>
          </a:prstGeom>
        </p:spPr>
      </p:pic>
      <p:pic>
        <p:nvPicPr>
          <p:cNvPr id="7" name="Picture 6">
            <a:extLst>
              <a:ext uri="{FF2B5EF4-FFF2-40B4-BE49-F238E27FC236}">
                <a16:creationId xmlns:a16="http://schemas.microsoft.com/office/drawing/2014/main" id="{6466CE5F-2F62-456A-81E7-B2DEC251FCB3}"/>
              </a:ext>
            </a:extLst>
          </p:cNvPr>
          <p:cNvPicPr>
            <a:picLocks noChangeAspect="1"/>
          </p:cNvPicPr>
          <p:nvPr/>
        </p:nvPicPr>
        <p:blipFill>
          <a:blip r:embed="rId4"/>
          <a:stretch>
            <a:fillRect/>
          </a:stretch>
        </p:blipFill>
        <p:spPr>
          <a:xfrm>
            <a:off x="566295" y="1553080"/>
            <a:ext cx="2097715" cy="734793"/>
          </a:xfrm>
          <a:prstGeom prst="rect">
            <a:avLst/>
          </a:prstGeom>
        </p:spPr>
      </p:pic>
      <p:pic>
        <p:nvPicPr>
          <p:cNvPr id="9" name="Picture 8">
            <a:extLst>
              <a:ext uri="{FF2B5EF4-FFF2-40B4-BE49-F238E27FC236}">
                <a16:creationId xmlns:a16="http://schemas.microsoft.com/office/drawing/2014/main" id="{4DDB482C-D332-4C98-BF5E-2DEB09B78EFE}"/>
              </a:ext>
            </a:extLst>
          </p:cNvPr>
          <p:cNvPicPr>
            <a:picLocks noChangeAspect="1"/>
          </p:cNvPicPr>
          <p:nvPr/>
        </p:nvPicPr>
        <p:blipFill>
          <a:blip r:embed="rId5"/>
          <a:stretch>
            <a:fillRect/>
          </a:stretch>
        </p:blipFill>
        <p:spPr>
          <a:xfrm>
            <a:off x="3332335" y="1599103"/>
            <a:ext cx="5435293" cy="3397057"/>
          </a:xfrm>
          <a:prstGeom prst="rect">
            <a:avLst/>
          </a:prstGeom>
        </p:spPr>
      </p:pic>
      <p:cxnSp>
        <p:nvCxnSpPr>
          <p:cNvPr id="6" name="Straight Arrow Connector 5">
            <a:extLst>
              <a:ext uri="{FF2B5EF4-FFF2-40B4-BE49-F238E27FC236}">
                <a16:creationId xmlns:a16="http://schemas.microsoft.com/office/drawing/2014/main" id="{E5C163AA-AFCC-451B-B086-F90394B9EF7A}"/>
              </a:ext>
            </a:extLst>
          </p:cNvPr>
          <p:cNvCxnSpPr>
            <a:cxnSpLocks/>
          </p:cNvCxnSpPr>
          <p:nvPr/>
        </p:nvCxnSpPr>
        <p:spPr>
          <a:xfrm flipV="1">
            <a:off x="2583809" y="2289193"/>
            <a:ext cx="3512191" cy="3925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538444-74F2-4226-98B2-444CF97A07D2}"/>
              </a:ext>
            </a:extLst>
          </p:cNvPr>
          <p:cNvCxnSpPr>
            <a:cxnSpLocks/>
          </p:cNvCxnSpPr>
          <p:nvPr/>
        </p:nvCxnSpPr>
        <p:spPr>
          <a:xfrm flipH="1">
            <a:off x="8118710" y="3297631"/>
            <a:ext cx="1653822" cy="4806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407B696-DAEF-4625-BAFF-FEFA155E255C}"/>
              </a:ext>
            </a:extLst>
          </p:cNvPr>
          <p:cNvCxnSpPr>
            <a:cxnSpLocks/>
          </p:cNvCxnSpPr>
          <p:nvPr/>
        </p:nvCxnSpPr>
        <p:spPr>
          <a:xfrm flipV="1">
            <a:off x="4812267" y="3279027"/>
            <a:ext cx="1283733" cy="20841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ABF2711-278A-47AD-B4BC-C1B7AD4DE854}"/>
              </a:ext>
            </a:extLst>
          </p:cNvPr>
          <p:cNvPicPr>
            <a:picLocks noChangeAspect="1"/>
          </p:cNvPicPr>
          <p:nvPr/>
        </p:nvPicPr>
        <p:blipFill>
          <a:blip r:embed="rId6"/>
          <a:stretch>
            <a:fillRect/>
          </a:stretch>
        </p:blipFill>
        <p:spPr>
          <a:xfrm>
            <a:off x="566295" y="2316892"/>
            <a:ext cx="1826312" cy="1282223"/>
          </a:xfrm>
          <a:prstGeom prst="rect">
            <a:avLst/>
          </a:prstGeom>
        </p:spPr>
      </p:pic>
      <p:pic>
        <p:nvPicPr>
          <p:cNvPr id="23" name="Picture 22">
            <a:extLst>
              <a:ext uri="{FF2B5EF4-FFF2-40B4-BE49-F238E27FC236}">
                <a16:creationId xmlns:a16="http://schemas.microsoft.com/office/drawing/2014/main" id="{45DD7337-2388-48FE-935A-85DE1A87734D}"/>
              </a:ext>
            </a:extLst>
          </p:cNvPr>
          <p:cNvPicPr>
            <a:picLocks noChangeAspect="1"/>
          </p:cNvPicPr>
          <p:nvPr/>
        </p:nvPicPr>
        <p:blipFill>
          <a:blip r:embed="rId7"/>
          <a:stretch>
            <a:fillRect/>
          </a:stretch>
        </p:blipFill>
        <p:spPr>
          <a:xfrm>
            <a:off x="9772532" y="4625918"/>
            <a:ext cx="2351914" cy="1590825"/>
          </a:xfrm>
          <a:prstGeom prst="rect">
            <a:avLst/>
          </a:prstGeom>
        </p:spPr>
      </p:pic>
      <p:pic>
        <p:nvPicPr>
          <p:cNvPr id="25" name="Picture 24">
            <a:extLst>
              <a:ext uri="{FF2B5EF4-FFF2-40B4-BE49-F238E27FC236}">
                <a16:creationId xmlns:a16="http://schemas.microsoft.com/office/drawing/2014/main" id="{6F107873-F45E-4AAD-93F6-7D1D7E97433A}"/>
              </a:ext>
            </a:extLst>
          </p:cNvPr>
          <p:cNvPicPr>
            <a:picLocks noChangeAspect="1"/>
          </p:cNvPicPr>
          <p:nvPr/>
        </p:nvPicPr>
        <p:blipFill>
          <a:blip r:embed="rId8"/>
          <a:stretch>
            <a:fillRect/>
          </a:stretch>
        </p:blipFill>
        <p:spPr>
          <a:xfrm>
            <a:off x="9918561" y="3239378"/>
            <a:ext cx="2059856" cy="1408150"/>
          </a:xfrm>
          <a:prstGeom prst="rect">
            <a:avLst/>
          </a:prstGeom>
        </p:spPr>
      </p:pic>
      <p:pic>
        <p:nvPicPr>
          <p:cNvPr id="29" name="Picture 28">
            <a:extLst>
              <a:ext uri="{FF2B5EF4-FFF2-40B4-BE49-F238E27FC236}">
                <a16:creationId xmlns:a16="http://schemas.microsoft.com/office/drawing/2014/main" id="{73CDE051-44F6-4FEF-A176-DA47C7F35F18}"/>
              </a:ext>
            </a:extLst>
          </p:cNvPr>
          <p:cNvPicPr>
            <a:picLocks noChangeAspect="1"/>
          </p:cNvPicPr>
          <p:nvPr/>
        </p:nvPicPr>
        <p:blipFill>
          <a:blip r:embed="rId9"/>
          <a:stretch>
            <a:fillRect/>
          </a:stretch>
        </p:blipFill>
        <p:spPr>
          <a:xfrm>
            <a:off x="3259003" y="5680134"/>
            <a:ext cx="1721337" cy="1164305"/>
          </a:xfrm>
          <a:prstGeom prst="rect">
            <a:avLst/>
          </a:prstGeom>
        </p:spPr>
      </p:pic>
      <p:pic>
        <p:nvPicPr>
          <p:cNvPr id="39" name="Picture 38">
            <a:extLst>
              <a:ext uri="{FF2B5EF4-FFF2-40B4-BE49-F238E27FC236}">
                <a16:creationId xmlns:a16="http://schemas.microsoft.com/office/drawing/2014/main" id="{15033FA3-90C3-4E26-92B0-DA29F705904B}"/>
              </a:ext>
            </a:extLst>
          </p:cNvPr>
          <p:cNvPicPr>
            <a:picLocks noChangeAspect="1"/>
          </p:cNvPicPr>
          <p:nvPr/>
        </p:nvPicPr>
        <p:blipFill>
          <a:blip r:embed="rId10"/>
          <a:stretch>
            <a:fillRect/>
          </a:stretch>
        </p:blipFill>
        <p:spPr>
          <a:xfrm>
            <a:off x="6400808" y="5406067"/>
            <a:ext cx="2177889" cy="1473115"/>
          </a:xfrm>
          <a:prstGeom prst="rect">
            <a:avLst/>
          </a:prstGeom>
        </p:spPr>
      </p:pic>
      <p:sp>
        <p:nvSpPr>
          <p:cNvPr id="43" name="TextBox 42">
            <a:extLst>
              <a:ext uri="{FF2B5EF4-FFF2-40B4-BE49-F238E27FC236}">
                <a16:creationId xmlns:a16="http://schemas.microsoft.com/office/drawing/2014/main" id="{C7385972-44BC-4AA2-B0FF-7FE8EB17E307}"/>
              </a:ext>
            </a:extLst>
          </p:cNvPr>
          <p:cNvSpPr txBox="1"/>
          <p:nvPr/>
        </p:nvSpPr>
        <p:spPr>
          <a:xfrm>
            <a:off x="8386750" y="3669294"/>
            <a:ext cx="1912689" cy="830997"/>
          </a:xfrm>
          <a:prstGeom prst="rect">
            <a:avLst/>
          </a:prstGeom>
          <a:noFill/>
        </p:spPr>
        <p:txBody>
          <a:bodyPr wrap="square" rtlCol="0">
            <a:spAutoFit/>
          </a:bodyPr>
          <a:lstStyle/>
          <a:p>
            <a:r>
              <a:rPr lang="en-GB" sz="1200" dirty="0"/>
              <a:t>Unrealistic mountain shapes, tall and spikey. Dark colours with some reds or blues</a:t>
            </a:r>
          </a:p>
        </p:txBody>
      </p:sp>
      <p:sp>
        <p:nvSpPr>
          <p:cNvPr id="44" name="TextBox 43">
            <a:extLst>
              <a:ext uri="{FF2B5EF4-FFF2-40B4-BE49-F238E27FC236}">
                <a16:creationId xmlns:a16="http://schemas.microsoft.com/office/drawing/2014/main" id="{90333EDB-B226-4572-97CD-2E362E90E7C1}"/>
              </a:ext>
            </a:extLst>
          </p:cNvPr>
          <p:cNvSpPr txBox="1"/>
          <p:nvPr/>
        </p:nvSpPr>
        <p:spPr>
          <a:xfrm>
            <a:off x="2910094" y="5048272"/>
            <a:ext cx="1912689" cy="646331"/>
          </a:xfrm>
          <a:prstGeom prst="rect">
            <a:avLst/>
          </a:prstGeom>
          <a:noFill/>
        </p:spPr>
        <p:txBody>
          <a:bodyPr wrap="square" rtlCol="0">
            <a:spAutoFit/>
          </a:bodyPr>
          <a:lstStyle/>
          <a:p>
            <a:r>
              <a:rPr lang="en-GB" sz="1200" dirty="0"/>
              <a:t>Cracked, battle scarred and rocky terrain. Layered decals over a neutral colour</a:t>
            </a:r>
          </a:p>
        </p:txBody>
      </p:sp>
      <p:sp>
        <p:nvSpPr>
          <p:cNvPr id="45" name="TextBox 44">
            <a:extLst>
              <a:ext uri="{FF2B5EF4-FFF2-40B4-BE49-F238E27FC236}">
                <a16:creationId xmlns:a16="http://schemas.microsoft.com/office/drawing/2014/main" id="{248A3A35-E984-49C1-A4EF-C0E5418E11F9}"/>
              </a:ext>
            </a:extLst>
          </p:cNvPr>
          <p:cNvSpPr txBox="1"/>
          <p:nvPr/>
        </p:nvSpPr>
        <p:spPr>
          <a:xfrm>
            <a:off x="2376202" y="2813743"/>
            <a:ext cx="1518576" cy="461665"/>
          </a:xfrm>
          <a:prstGeom prst="rect">
            <a:avLst/>
          </a:prstGeom>
          <a:noFill/>
        </p:spPr>
        <p:txBody>
          <a:bodyPr wrap="square" rtlCol="0">
            <a:spAutoFit/>
          </a:bodyPr>
          <a:lstStyle/>
          <a:p>
            <a:r>
              <a:rPr lang="en-GB" sz="1200" dirty="0"/>
              <a:t>Gravely and rocky / icy hills</a:t>
            </a:r>
          </a:p>
        </p:txBody>
      </p:sp>
      <p:pic>
        <p:nvPicPr>
          <p:cNvPr id="47" name="Picture 46">
            <a:extLst>
              <a:ext uri="{FF2B5EF4-FFF2-40B4-BE49-F238E27FC236}">
                <a16:creationId xmlns:a16="http://schemas.microsoft.com/office/drawing/2014/main" id="{02129792-32C5-4C94-81ED-6C682692DAAA}"/>
              </a:ext>
            </a:extLst>
          </p:cNvPr>
          <p:cNvPicPr>
            <a:picLocks noChangeAspect="1"/>
          </p:cNvPicPr>
          <p:nvPr/>
        </p:nvPicPr>
        <p:blipFill>
          <a:blip r:embed="rId11"/>
          <a:stretch>
            <a:fillRect/>
          </a:stretch>
        </p:blipFill>
        <p:spPr>
          <a:xfrm>
            <a:off x="537591" y="3494443"/>
            <a:ext cx="1979135" cy="1320067"/>
          </a:xfrm>
          <a:prstGeom prst="rect">
            <a:avLst/>
          </a:prstGeom>
        </p:spPr>
      </p:pic>
      <p:pic>
        <p:nvPicPr>
          <p:cNvPr id="51" name="Picture 50">
            <a:extLst>
              <a:ext uri="{FF2B5EF4-FFF2-40B4-BE49-F238E27FC236}">
                <a16:creationId xmlns:a16="http://schemas.microsoft.com/office/drawing/2014/main" id="{C1BFCAB3-E086-4A2C-A36C-39C382FEAD09}"/>
              </a:ext>
            </a:extLst>
          </p:cNvPr>
          <p:cNvPicPr>
            <a:picLocks noChangeAspect="1"/>
          </p:cNvPicPr>
          <p:nvPr/>
        </p:nvPicPr>
        <p:blipFill>
          <a:blip r:embed="rId12"/>
          <a:stretch>
            <a:fillRect/>
          </a:stretch>
        </p:blipFill>
        <p:spPr>
          <a:xfrm>
            <a:off x="4707508" y="5350176"/>
            <a:ext cx="2009570" cy="1654633"/>
          </a:xfrm>
          <a:prstGeom prst="rect">
            <a:avLst/>
          </a:prstGeom>
        </p:spPr>
      </p:pic>
    </p:spTree>
    <p:extLst>
      <p:ext uri="{BB962C8B-B14F-4D97-AF65-F5344CB8AC3E}">
        <p14:creationId xmlns:p14="http://schemas.microsoft.com/office/powerpoint/2010/main" val="2355231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D261-FF8A-497C-BFBC-249B2F7163DF}"/>
              </a:ext>
            </a:extLst>
          </p:cNvPr>
          <p:cNvSpPr>
            <a:spLocks noGrp="1"/>
          </p:cNvSpPr>
          <p:nvPr>
            <p:ph type="title"/>
          </p:nvPr>
        </p:nvSpPr>
        <p:spPr/>
        <p:txBody>
          <a:bodyPr/>
          <a:lstStyle/>
          <a:p>
            <a:r>
              <a:rPr lang="en-GB" dirty="0"/>
              <a:t>Evil Infantry</a:t>
            </a:r>
          </a:p>
        </p:txBody>
      </p:sp>
      <p:pic>
        <p:nvPicPr>
          <p:cNvPr id="5" name="Picture 4">
            <a:extLst>
              <a:ext uri="{FF2B5EF4-FFF2-40B4-BE49-F238E27FC236}">
                <a16:creationId xmlns:a16="http://schemas.microsoft.com/office/drawing/2014/main" id="{48443C78-8A60-4255-9CFF-B50CDDB77419}"/>
              </a:ext>
            </a:extLst>
          </p:cNvPr>
          <p:cNvPicPr>
            <a:picLocks noChangeAspect="1"/>
          </p:cNvPicPr>
          <p:nvPr/>
        </p:nvPicPr>
        <p:blipFill>
          <a:blip r:embed="rId2"/>
          <a:stretch>
            <a:fillRect/>
          </a:stretch>
        </p:blipFill>
        <p:spPr>
          <a:xfrm>
            <a:off x="9706249" y="1791337"/>
            <a:ext cx="1093878" cy="1512586"/>
          </a:xfrm>
          <a:prstGeom prst="rect">
            <a:avLst/>
          </a:prstGeom>
        </p:spPr>
      </p:pic>
      <p:pic>
        <p:nvPicPr>
          <p:cNvPr id="9" name="Picture 8">
            <a:extLst>
              <a:ext uri="{FF2B5EF4-FFF2-40B4-BE49-F238E27FC236}">
                <a16:creationId xmlns:a16="http://schemas.microsoft.com/office/drawing/2014/main" id="{1F432995-5025-47B5-9266-056EF0C171F6}"/>
              </a:ext>
            </a:extLst>
          </p:cNvPr>
          <p:cNvPicPr>
            <a:picLocks noChangeAspect="1"/>
          </p:cNvPicPr>
          <p:nvPr/>
        </p:nvPicPr>
        <p:blipFill>
          <a:blip r:embed="rId3"/>
          <a:stretch>
            <a:fillRect/>
          </a:stretch>
        </p:blipFill>
        <p:spPr>
          <a:xfrm>
            <a:off x="2905527" y="4643234"/>
            <a:ext cx="1026652" cy="2077943"/>
          </a:xfrm>
          <a:prstGeom prst="rect">
            <a:avLst/>
          </a:prstGeom>
        </p:spPr>
      </p:pic>
      <p:pic>
        <p:nvPicPr>
          <p:cNvPr id="11" name="Picture 10">
            <a:extLst>
              <a:ext uri="{FF2B5EF4-FFF2-40B4-BE49-F238E27FC236}">
                <a16:creationId xmlns:a16="http://schemas.microsoft.com/office/drawing/2014/main" id="{341EB859-E6FA-479D-8813-587681D049BF}"/>
              </a:ext>
            </a:extLst>
          </p:cNvPr>
          <p:cNvPicPr>
            <a:picLocks noChangeAspect="1"/>
          </p:cNvPicPr>
          <p:nvPr/>
        </p:nvPicPr>
        <p:blipFill>
          <a:blip r:embed="rId4"/>
          <a:stretch>
            <a:fillRect/>
          </a:stretch>
        </p:blipFill>
        <p:spPr>
          <a:xfrm>
            <a:off x="881761" y="1802348"/>
            <a:ext cx="2483509" cy="1944039"/>
          </a:xfrm>
          <a:prstGeom prst="rect">
            <a:avLst/>
          </a:prstGeom>
        </p:spPr>
      </p:pic>
      <p:pic>
        <p:nvPicPr>
          <p:cNvPr id="13" name="Picture 12">
            <a:extLst>
              <a:ext uri="{FF2B5EF4-FFF2-40B4-BE49-F238E27FC236}">
                <a16:creationId xmlns:a16="http://schemas.microsoft.com/office/drawing/2014/main" id="{6A095560-B7EF-4344-931F-7E6D933CB4C1}"/>
              </a:ext>
            </a:extLst>
          </p:cNvPr>
          <p:cNvPicPr>
            <a:picLocks noChangeAspect="1"/>
          </p:cNvPicPr>
          <p:nvPr/>
        </p:nvPicPr>
        <p:blipFill>
          <a:blip r:embed="rId5"/>
          <a:stretch>
            <a:fillRect/>
          </a:stretch>
        </p:blipFill>
        <p:spPr>
          <a:xfrm>
            <a:off x="2931789" y="3738167"/>
            <a:ext cx="1000390" cy="1016144"/>
          </a:xfrm>
          <a:prstGeom prst="rect">
            <a:avLst/>
          </a:prstGeom>
        </p:spPr>
      </p:pic>
      <p:pic>
        <p:nvPicPr>
          <p:cNvPr id="15" name="Picture 14">
            <a:extLst>
              <a:ext uri="{FF2B5EF4-FFF2-40B4-BE49-F238E27FC236}">
                <a16:creationId xmlns:a16="http://schemas.microsoft.com/office/drawing/2014/main" id="{CBB8EA65-8D6D-4500-A1AA-AFDFB397D7FF}"/>
              </a:ext>
            </a:extLst>
          </p:cNvPr>
          <p:cNvPicPr>
            <a:picLocks noChangeAspect="1"/>
          </p:cNvPicPr>
          <p:nvPr/>
        </p:nvPicPr>
        <p:blipFill>
          <a:blip r:embed="rId6"/>
          <a:stretch>
            <a:fillRect/>
          </a:stretch>
        </p:blipFill>
        <p:spPr>
          <a:xfrm>
            <a:off x="1292869" y="3735822"/>
            <a:ext cx="1583663" cy="2617442"/>
          </a:xfrm>
          <a:prstGeom prst="rect">
            <a:avLst/>
          </a:prstGeom>
        </p:spPr>
      </p:pic>
      <p:sp>
        <p:nvSpPr>
          <p:cNvPr id="17" name="TextBox 16">
            <a:extLst>
              <a:ext uri="{FF2B5EF4-FFF2-40B4-BE49-F238E27FC236}">
                <a16:creationId xmlns:a16="http://schemas.microsoft.com/office/drawing/2014/main" id="{FB08DFEB-435E-4AB1-88E4-7330F92CB97B}"/>
              </a:ext>
            </a:extLst>
          </p:cNvPr>
          <p:cNvSpPr txBox="1"/>
          <p:nvPr/>
        </p:nvSpPr>
        <p:spPr>
          <a:xfrm>
            <a:off x="3987436" y="2119768"/>
            <a:ext cx="1547851" cy="3046988"/>
          </a:xfrm>
          <a:prstGeom prst="rect">
            <a:avLst/>
          </a:prstGeom>
          <a:noFill/>
        </p:spPr>
        <p:txBody>
          <a:bodyPr wrap="square" rtlCol="0">
            <a:spAutoFit/>
          </a:bodyPr>
          <a:lstStyle/>
          <a:p>
            <a:r>
              <a:rPr lang="en-GB" sz="1200" b="1" dirty="0"/>
              <a:t>LIGHT INFANTRY</a:t>
            </a:r>
          </a:p>
          <a:p>
            <a:endParaRPr lang="en-GB" sz="1200" dirty="0"/>
          </a:p>
          <a:p>
            <a:r>
              <a:rPr lang="en-GB" sz="1200" dirty="0"/>
              <a:t>Lightly armoured, basic weapons. Variety of colours with metal being dark while clothing having some colour. Metallic with some army clothing. Wearing masks / helmet. Demonic symbols /  iconography on some units. Some units sharing similar design to hero light infantry.</a:t>
            </a:r>
          </a:p>
        </p:txBody>
      </p:sp>
      <p:pic>
        <p:nvPicPr>
          <p:cNvPr id="1028" name="Picture 4">
            <a:extLst>
              <a:ext uri="{FF2B5EF4-FFF2-40B4-BE49-F238E27FC236}">
                <a16:creationId xmlns:a16="http://schemas.microsoft.com/office/drawing/2014/main" id="{65B27F67-E959-411C-A81E-76793062C4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7592" y="1994426"/>
            <a:ext cx="964587" cy="16320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129E61C-DED0-437F-908F-298C12BB3BBF}"/>
              </a:ext>
            </a:extLst>
          </p:cNvPr>
          <p:cNvPicPr>
            <a:picLocks noChangeAspect="1"/>
          </p:cNvPicPr>
          <p:nvPr/>
        </p:nvPicPr>
        <p:blipFill>
          <a:blip r:embed="rId8"/>
          <a:stretch>
            <a:fillRect/>
          </a:stretch>
        </p:blipFill>
        <p:spPr>
          <a:xfrm>
            <a:off x="8411131" y="1675445"/>
            <a:ext cx="1295118" cy="1801752"/>
          </a:xfrm>
          <a:prstGeom prst="rect">
            <a:avLst/>
          </a:prstGeom>
        </p:spPr>
      </p:pic>
      <p:pic>
        <p:nvPicPr>
          <p:cNvPr id="20" name="Picture 19">
            <a:extLst>
              <a:ext uri="{FF2B5EF4-FFF2-40B4-BE49-F238E27FC236}">
                <a16:creationId xmlns:a16="http://schemas.microsoft.com/office/drawing/2014/main" id="{26F2DF06-5545-430A-A680-4C0965103DD1}"/>
              </a:ext>
            </a:extLst>
          </p:cNvPr>
          <p:cNvPicPr>
            <a:picLocks noChangeAspect="1"/>
          </p:cNvPicPr>
          <p:nvPr/>
        </p:nvPicPr>
        <p:blipFill>
          <a:blip r:embed="rId9"/>
          <a:stretch>
            <a:fillRect/>
          </a:stretch>
        </p:blipFill>
        <p:spPr>
          <a:xfrm>
            <a:off x="8499618" y="3414706"/>
            <a:ext cx="1195446" cy="1042317"/>
          </a:xfrm>
          <a:prstGeom prst="rect">
            <a:avLst/>
          </a:prstGeom>
        </p:spPr>
      </p:pic>
      <p:pic>
        <p:nvPicPr>
          <p:cNvPr id="4" name="Picture 3">
            <a:extLst>
              <a:ext uri="{FF2B5EF4-FFF2-40B4-BE49-F238E27FC236}">
                <a16:creationId xmlns:a16="http://schemas.microsoft.com/office/drawing/2014/main" id="{B1D00966-3AF1-4DC7-AA61-F0B45F332125}"/>
              </a:ext>
            </a:extLst>
          </p:cNvPr>
          <p:cNvPicPr>
            <a:picLocks noChangeAspect="1"/>
          </p:cNvPicPr>
          <p:nvPr/>
        </p:nvPicPr>
        <p:blipFill>
          <a:blip r:embed="rId10"/>
          <a:stretch>
            <a:fillRect/>
          </a:stretch>
        </p:blipFill>
        <p:spPr>
          <a:xfrm>
            <a:off x="8723046" y="4539824"/>
            <a:ext cx="746890" cy="819990"/>
          </a:xfrm>
          <a:prstGeom prst="rect">
            <a:avLst/>
          </a:prstGeom>
        </p:spPr>
      </p:pic>
      <p:sp>
        <p:nvSpPr>
          <p:cNvPr id="16" name="TextBox 15">
            <a:extLst>
              <a:ext uri="{FF2B5EF4-FFF2-40B4-BE49-F238E27FC236}">
                <a16:creationId xmlns:a16="http://schemas.microsoft.com/office/drawing/2014/main" id="{D7E1B30B-C102-469E-BBAD-4F661C98EC5C}"/>
              </a:ext>
            </a:extLst>
          </p:cNvPr>
          <p:cNvSpPr txBox="1"/>
          <p:nvPr/>
        </p:nvSpPr>
        <p:spPr>
          <a:xfrm>
            <a:off x="6763580" y="2119768"/>
            <a:ext cx="1547851" cy="2862322"/>
          </a:xfrm>
          <a:prstGeom prst="rect">
            <a:avLst/>
          </a:prstGeom>
          <a:noFill/>
        </p:spPr>
        <p:txBody>
          <a:bodyPr wrap="square" rtlCol="0">
            <a:spAutoFit/>
          </a:bodyPr>
          <a:lstStyle/>
          <a:p>
            <a:r>
              <a:rPr lang="en-GB" sz="1200" b="1" dirty="0"/>
              <a:t>HEAVY INFANTRY</a:t>
            </a:r>
          </a:p>
          <a:p>
            <a:endParaRPr lang="en-GB" sz="1200" dirty="0"/>
          </a:p>
          <a:p>
            <a:r>
              <a:rPr lang="en-GB" sz="1200" dirty="0"/>
              <a:t>Thick bulky armour, somewhat robotic and medieval. Ridiculous heavy weapons. Emphasis on an intimidating helmet design. Fully armoured head to toe and clunky looking. Made from hell, so bright reds and glowing to represent otherworldly powers.</a:t>
            </a:r>
          </a:p>
        </p:txBody>
      </p:sp>
      <p:pic>
        <p:nvPicPr>
          <p:cNvPr id="8" name="Picture 7">
            <a:extLst>
              <a:ext uri="{FF2B5EF4-FFF2-40B4-BE49-F238E27FC236}">
                <a16:creationId xmlns:a16="http://schemas.microsoft.com/office/drawing/2014/main" id="{106C96DF-9BE2-4817-A099-62573714EC03}"/>
              </a:ext>
            </a:extLst>
          </p:cNvPr>
          <p:cNvPicPr>
            <a:picLocks noChangeAspect="1"/>
          </p:cNvPicPr>
          <p:nvPr/>
        </p:nvPicPr>
        <p:blipFill>
          <a:blip r:embed="rId11"/>
          <a:stretch>
            <a:fillRect/>
          </a:stretch>
        </p:blipFill>
        <p:spPr>
          <a:xfrm>
            <a:off x="9651795" y="3406757"/>
            <a:ext cx="1195446" cy="1889469"/>
          </a:xfrm>
          <a:prstGeom prst="rect">
            <a:avLst/>
          </a:prstGeom>
        </p:spPr>
      </p:pic>
      <p:pic>
        <p:nvPicPr>
          <p:cNvPr id="12" name="Picture 11">
            <a:extLst>
              <a:ext uri="{FF2B5EF4-FFF2-40B4-BE49-F238E27FC236}">
                <a16:creationId xmlns:a16="http://schemas.microsoft.com/office/drawing/2014/main" id="{68C3A886-38F5-40D3-833E-CA74D48FACE4}"/>
              </a:ext>
            </a:extLst>
          </p:cNvPr>
          <p:cNvPicPr>
            <a:picLocks noChangeAspect="1"/>
          </p:cNvPicPr>
          <p:nvPr/>
        </p:nvPicPr>
        <p:blipFill>
          <a:blip r:embed="rId12"/>
          <a:stretch>
            <a:fillRect/>
          </a:stretch>
        </p:blipFill>
        <p:spPr>
          <a:xfrm>
            <a:off x="8691552" y="5416892"/>
            <a:ext cx="2007023" cy="1096086"/>
          </a:xfrm>
          <a:prstGeom prst="rect">
            <a:avLst/>
          </a:prstGeom>
        </p:spPr>
      </p:pic>
      <p:pic>
        <p:nvPicPr>
          <p:cNvPr id="22" name="Picture 21">
            <a:extLst>
              <a:ext uri="{FF2B5EF4-FFF2-40B4-BE49-F238E27FC236}">
                <a16:creationId xmlns:a16="http://schemas.microsoft.com/office/drawing/2014/main" id="{5687CCDA-1D13-496D-9712-876B028DA8CA}"/>
              </a:ext>
            </a:extLst>
          </p:cNvPr>
          <p:cNvPicPr>
            <a:picLocks noChangeAspect="1"/>
          </p:cNvPicPr>
          <p:nvPr/>
        </p:nvPicPr>
        <p:blipFill>
          <a:blip r:embed="rId13"/>
          <a:stretch>
            <a:fillRect/>
          </a:stretch>
        </p:blipFill>
        <p:spPr>
          <a:xfrm>
            <a:off x="6993692" y="5253520"/>
            <a:ext cx="1238423" cy="857370"/>
          </a:xfrm>
          <a:prstGeom prst="rect">
            <a:avLst/>
          </a:prstGeom>
        </p:spPr>
      </p:pic>
      <p:pic>
        <p:nvPicPr>
          <p:cNvPr id="24" name="Picture 23">
            <a:extLst>
              <a:ext uri="{FF2B5EF4-FFF2-40B4-BE49-F238E27FC236}">
                <a16:creationId xmlns:a16="http://schemas.microsoft.com/office/drawing/2014/main" id="{B554AF79-C3A2-4D27-9008-EB3E5A327BB7}"/>
              </a:ext>
            </a:extLst>
          </p:cNvPr>
          <p:cNvPicPr>
            <a:picLocks noChangeAspect="1"/>
          </p:cNvPicPr>
          <p:nvPr/>
        </p:nvPicPr>
        <p:blipFill>
          <a:blip r:embed="rId14"/>
          <a:stretch>
            <a:fillRect/>
          </a:stretch>
        </p:blipFill>
        <p:spPr>
          <a:xfrm>
            <a:off x="4140899" y="5296226"/>
            <a:ext cx="971686" cy="885949"/>
          </a:xfrm>
          <a:prstGeom prst="rect">
            <a:avLst/>
          </a:prstGeom>
        </p:spPr>
      </p:pic>
    </p:spTree>
    <p:extLst>
      <p:ext uri="{BB962C8B-B14F-4D97-AF65-F5344CB8AC3E}">
        <p14:creationId xmlns:p14="http://schemas.microsoft.com/office/powerpoint/2010/main" val="3557058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0AAA-4D4E-4598-B0F6-A768D8078428}"/>
              </a:ext>
            </a:extLst>
          </p:cNvPr>
          <p:cNvSpPr>
            <a:spLocks noGrp="1"/>
          </p:cNvSpPr>
          <p:nvPr>
            <p:ph type="title"/>
          </p:nvPr>
        </p:nvSpPr>
        <p:spPr/>
        <p:txBody>
          <a:bodyPr/>
          <a:lstStyle/>
          <a:p>
            <a:r>
              <a:rPr lang="en-GB" dirty="0"/>
              <a:t>Evil Vehicles</a:t>
            </a:r>
          </a:p>
        </p:txBody>
      </p:sp>
      <p:pic>
        <p:nvPicPr>
          <p:cNvPr id="7" name="Picture 6">
            <a:extLst>
              <a:ext uri="{FF2B5EF4-FFF2-40B4-BE49-F238E27FC236}">
                <a16:creationId xmlns:a16="http://schemas.microsoft.com/office/drawing/2014/main" id="{A0D591D1-CBA1-4C06-B1F8-A99DF25F7D1C}"/>
              </a:ext>
            </a:extLst>
          </p:cNvPr>
          <p:cNvPicPr>
            <a:picLocks noChangeAspect="1"/>
          </p:cNvPicPr>
          <p:nvPr/>
        </p:nvPicPr>
        <p:blipFill>
          <a:blip r:embed="rId2"/>
          <a:stretch>
            <a:fillRect/>
          </a:stretch>
        </p:blipFill>
        <p:spPr>
          <a:xfrm>
            <a:off x="7748632" y="1027906"/>
            <a:ext cx="4188903" cy="3141677"/>
          </a:xfrm>
          <a:prstGeom prst="rect">
            <a:avLst/>
          </a:prstGeom>
        </p:spPr>
      </p:pic>
      <p:pic>
        <p:nvPicPr>
          <p:cNvPr id="9" name="Picture 8">
            <a:extLst>
              <a:ext uri="{FF2B5EF4-FFF2-40B4-BE49-F238E27FC236}">
                <a16:creationId xmlns:a16="http://schemas.microsoft.com/office/drawing/2014/main" id="{849FF1BB-C50F-40DD-A4CF-90680EBDA828}"/>
              </a:ext>
            </a:extLst>
          </p:cNvPr>
          <p:cNvPicPr>
            <a:picLocks noChangeAspect="1"/>
          </p:cNvPicPr>
          <p:nvPr/>
        </p:nvPicPr>
        <p:blipFill>
          <a:blip r:embed="rId3"/>
          <a:stretch>
            <a:fillRect/>
          </a:stretch>
        </p:blipFill>
        <p:spPr>
          <a:xfrm>
            <a:off x="1256794" y="1690688"/>
            <a:ext cx="2282662" cy="2282662"/>
          </a:xfrm>
          <a:prstGeom prst="rect">
            <a:avLst/>
          </a:prstGeom>
        </p:spPr>
      </p:pic>
      <p:pic>
        <p:nvPicPr>
          <p:cNvPr id="11" name="Picture 10">
            <a:extLst>
              <a:ext uri="{FF2B5EF4-FFF2-40B4-BE49-F238E27FC236}">
                <a16:creationId xmlns:a16="http://schemas.microsoft.com/office/drawing/2014/main" id="{6EEF277D-DE83-4BDF-AB4F-2BEA7B30EECA}"/>
              </a:ext>
            </a:extLst>
          </p:cNvPr>
          <p:cNvPicPr>
            <a:picLocks noChangeAspect="1"/>
          </p:cNvPicPr>
          <p:nvPr/>
        </p:nvPicPr>
        <p:blipFill>
          <a:blip r:embed="rId4"/>
          <a:stretch>
            <a:fillRect/>
          </a:stretch>
        </p:blipFill>
        <p:spPr>
          <a:xfrm>
            <a:off x="8881162" y="4058192"/>
            <a:ext cx="2248214" cy="2248214"/>
          </a:xfrm>
          <a:prstGeom prst="rect">
            <a:avLst/>
          </a:prstGeom>
        </p:spPr>
      </p:pic>
      <p:pic>
        <p:nvPicPr>
          <p:cNvPr id="13" name="Picture 12">
            <a:extLst>
              <a:ext uri="{FF2B5EF4-FFF2-40B4-BE49-F238E27FC236}">
                <a16:creationId xmlns:a16="http://schemas.microsoft.com/office/drawing/2014/main" id="{6105C2F6-EC4D-4A2B-80C7-07151910E39D}"/>
              </a:ext>
            </a:extLst>
          </p:cNvPr>
          <p:cNvPicPr>
            <a:picLocks noChangeAspect="1"/>
          </p:cNvPicPr>
          <p:nvPr/>
        </p:nvPicPr>
        <p:blipFill>
          <a:blip r:embed="rId5"/>
          <a:stretch>
            <a:fillRect/>
          </a:stretch>
        </p:blipFill>
        <p:spPr>
          <a:xfrm>
            <a:off x="4443369" y="2013903"/>
            <a:ext cx="3087401" cy="2044289"/>
          </a:xfrm>
          <a:prstGeom prst="rect">
            <a:avLst/>
          </a:prstGeom>
        </p:spPr>
      </p:pic>
      <p:pic>
        <p:nvPicPr>
          <p:cNvPr id="15" name="Picture 14">
            <a:extLst>
              <a:ext uri="{FF2B5EF4-FFF2-40B4-BE49-F238E27FC236}">
                <a16:creationId xmlns:a16="http://schemas.microsoft.com/office/drawing/2014/main" id="{A8B4C404-688B-42EC-924A-6E71FF8B1900}"/>
              </a:ext>
            </a:extLst>
          </p:cNvPr>
          <p:cNvPicPr>
            <a:picLocks noChangeAspect="1"/>
          </p:cNvPicPr>
          <p:nvPr/>
        </p:nvPicPr>
        <p:blipFill>
          <a:blip r:embed="rId6"/>
          <a:stretch>
            <a:fillRect/>
          </a:stretch>
        </p:blipFill>
        <p:spPr>
          <a:xfrm>
            <a:off x="1256794" y="4620246"/>
            <a:ext cx="2981741" cy="1686160"/>
          </a:xfrm>
          <a:prstGeom prst="rect">
            <a:avLst/>
          </a:prstGeom>
        </p:spPr>
      </p:pic>
      <p:sp>
        <p:nvSpPr>
          <p:cNvPr id="20" name="TextBox 19">
            <a:extLst>
              <a:ext uri="{FF2B5EF4-FFF2-40B4-BE49-F238E27FC236}">
                <a16:creationId xmlns:a16="http://schemas.microsoft.com/office/drawing/2014/main" id="{E01C7E60-A9E2-424F-87DB-8351E7E9FD4B}"/>
              </a:ext>
            </a:extLst>
          </p:cNvPr>
          <p:cNvSpPr txBox="1"/>
          <p:nvPr/>
        </p:nvSpPr>
        <p:spPr>
          <a:xfrm>
            <a:off x="4798936" y="4552080"/>
            <a:ext cx="2186064" cy="1569660"/>
          </a:xfrm>
          <a:prstGeom prst="rect">
            <a:avLst/>
          </a:prstGeom>
          <a:noFill/>
        </p:spPr>
        <p:txBody>
          <a:bodyPr wrap="square" rtlCol="0">
            <a:spAutoFit/>
          </a:bodyPr>
          <a:lstStyle/>
          <a:p>
            <a:r>
              <a:rPr lang="en-GB" sz="1200" dirty="0"/>
              <a:t>Spikey and bulky. Perhaps infused with demonic entities or flesh. Designed to fit their purpose specifically. Dark metals with blood used as highlights. Bright lights, fire and smoke. Brutal claws and powerful looking weapons.</a:t>
            </a:r>
          </a:p>
        </p:txBody>
      </p:sp>
      <p:pic>
        <p:nvPicPr>
          <p:cNvPr id="19" name="Picture 18">
            <a:extLst>
              <a:ext uri="{FF2B5EF4-FFF2-40B4-BE49-F238E27FC236}">
                <a16:creationId xmlns:a16="http://schemas.microsoft.com/office/drawing/2014/main" id="{FE2AF504-8C7D-45C5-BCD6-1C27D6ABB295}"/>
              </a:ext>
            </a:extLst>
          </p:cNvPr>
          <p:cNvPicPr>
            <a:picLocks noChangeAspect="1"/>
          </p:cNvPicPr>
          <p:nvPr/>
        </p:nvPicPr>
        <p:blipFill>
          <a:blip r:embed="rId7"/>
          <a:stretch>
            <a:fillRect/>
          </a:stretch>
        </p:blipFill>
        <p:spPr>
          <a:xfrm>
            <a:off x="7022002" y="4832364"/>
            <a:ext cx="1095528" cy="847843"/>
          </a:xfrm>
          <a:prstGeom prst="rect">
            <a:avLst/>
          </a:prstGeom>
        </p:spPr>
      </p:pic>
    </p:spTree>
    <p:extLst>
      <p:ext uri="{BB962C8B-B14F-4D97-AF65-F5344CB8AC3E}">
        <p14:creationId xmlns:p14="http://schemas.microsoft.com/office/powerpoint/2010/main" val="368315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CB28-11FE-4336-98BA-EF10EBA625D1}"/>
              </a:ext>
            </a:extLst>
          </p:cNvPr>
          <p:cNvSpPr>
            <a:spLocks noGrp="1"/>
          </p:cNvSpPr>
          <p:nvPr>
            <p:ph type="title"/>
          </p:nvPr>
        </p:nvSpPr>
        <p:spPr>
          <a:xfrm>
            <a:off x="838200" y="365125"/>
            <a:ext cx="10769600" cy="1325563"/>
          </a:xfrm>
        </p:spPr>
        <p:txBody>
          <a:bodyPr/>
          <a:lstStyle/>
          <a:p>
            <a:r>
              <a:rPr lang="en-GB" dirty="0"/>
              <a:t>Character – Final Boss “Necromancer”</a:t>
            </a:r>
          </a:p>
        </p:txBody>
      </p:sp>
      <p:pic>
        <p:nvPicPr>
          <p:cNvPr id="4" name="Picture 3">
            <a:extLst>
              <a:ext uri="{FF2B5EF4-FFF2-40B4-BE49-F238E27FC236}">
                <a16:creationId xmlns:a16="http://schemas.microsoft.com/office/drawing/2014/main" id="{C21F77B1-4451-44FE-94ED-213BFDC8E915}"/>
              </a:ext>
            </a:extLst>
          </p:cNvPr>
          <p:cNvPicPr>
            <a:picLocks noChangeAspect="1"/>
          </p:cNvPicPr>
          <p:nvPr/>
        </p:nvPicPr>
        <p:blipFill>
          <a:blip r:embed="rId2"/>
          <a:stretch>
            <a:fillRect/>
          </a:stretch>
        </p:blipFill>
        <p:spPr>
          <a:xfrm>
            <a:off x="8362285" y="1418103"/>
            <a:ext cx="1815576" cy="2403407"/>
          </a:xfrm>
          <a:prstGeom prst="rect">
            <a:avLst/>
          </a:prstGeom>
        </p:spPr>
      </p:pic>
      <p:pic>
        <p:nvPicPr>
          <p:cNvPr id="6" name="Picture 5">
            <a:extLst>
              <a:ext uri="{FF2B5EF4-FFF2-40B4-BE49-F238E27FC236}">
                <a16:creationId xmlns:a16="http://schemas.microsoft.com/office/drawing/2014/main" id="{9ADC5897-AA1A-4A39-9BA1-07D2E6C7B127}"/>
              </a:ext>
            </a:extLst>
          </p:cNvPr>
          <p:cNvPicPr>
            <a:picLocks noChangeAspect="1"/>
          </p:cNvPicPr>
          <p:nvPr/>
        </p:nvPicPr>
        <p:blipFill>
          <a:blip r:embed="rId3"/>
          <a:stretch>
            <a:fillRect/>
          </a:stretch>
        </p:blipFill>
        <p:spPr>
          <a:xfrm>
            <a:off x="9945131" y="1331680"/>
            <a:ext cx="2071747" cy="2576254"/>
          </a:xfrm>
          <a:prstGeom prst="rect">
            <a:avLst/>
          </a:prstGeom>
        </p:spPr>
      </p:pic>
      <p:pic>
        <p:nvPicPr>
          <p:cNvPr id="12" name="Picture 11">
            <a:extLst>
              <a:ext uri="{FF2B5EF4-FFF2-40B4-BE49-F238E27FC236}">
                <a16:creationId xmlns:a16="http://schemas.microsoft.com/office/drawing/2014/main" id="{1211D17E-3947-4605-B142-253367949362}"/>
              </a:ext>
            </a:extLst>
          </p:cNvPr>
          <p:cNvPicPr>
            <a:picLocks noChangeAspect="1"/>
          </p:cNvPicPr>
          <p:nvPr/>
        </p:nvPicPr>
        <p:blipFill>
          <a:blip r:embed="rId4"/>
          <a:stretch>
            <a:fillRect/>
          </a:stretch>
        </p:blipFill>
        <p:spPr>
          <a:xfrm>
            <a:off x="2703601" y="1646632"/>
            <a:ext cx="1311109" cy="2534193"/>
          </a:xfrm>
          <a:prstGeom prst="rect">
            <a:avLst/>
          </a:prstGeom>
        </p:spPr>
      </p:pic>
      <p:pic>
        <p:nvPicPr>
          <p:cNvPr id="14" name="Picture 13">
            <a:extLst>
              <a:ext uri="{FF2B5EF4-FFF2-40B4-BE49-F238E27FC236}">
                <a16:creationId xmlns:a16="http://schemas.microsoft.com/office/drawing/2014/main" id="{8017EB58-1DDA-4C45-B4E7-38A754680E44}"/>
              </a:ext>
            </a:extLst>
          </p:cNvPr>
          <p:cNvPicPr>
            <a:picLocks noChangeAspect="1"/>
          </p:cNvPicPr>
          <p:nvPr/>
        </p:nvPicPr>
        <p:blipFill>
          <a:blip r:embed="rId5"/>
          <a:stretch>
            <a:fillRect/>
          </a:stretch>
        </p:blipFill>
        <p:spPr>
          <a:xfrm>
            <a:off x="1333437" y="1712025"/>
            <a:ext cx="1283113" cy="2403407"/>
          </a:xfrm>
          <a:prstGeom prst="rect">
            <a:avLst/>
          </a:prstGeom>
        </p:spPr>
      </p:pic>
      <p:pic>
        <p:nvPicPr>
          <p:cNvPr id="16" name="Picture 15">
            <a:extLst>
              <a:ext uri="{FF2B5EF4-FFF2-40B4-BE49-F238E27FC236}">
                <a16:creationId xmlns:a16="http://schemas.microsoft.com/office/drawing/2014/main" id="{DB5DC8AF-781A-4AE8-90A0-348FC9EE4AEB}"/>
              </a:ext>
            </a:extLst>
          </p:cNvPr>
          <p:cNvPicPr>
            <a:picLocks noChangeAspect="1"/>
          </p:cNvPicPr>
          <p:nvPr/>
        </p:nvPicPr>
        <p:blipFill>
          <a:blip r:embed="rId6"/>
          <a:stretch>
            <a:fillRect/>
          </a:stretch>
        </p:blipFill>
        <p:spPr>
          <a:xfrm>
            <a:off x="4342049" y="1800100"/>
            <a:ext cx="3692897" cy="4286216"/>
          </a:xfrm>
          <a:prstGeom prst="rect">
            <a:avLst/>
          </a:prstGeom>
        </p:spPr>
      </p:pic>
      <p:pic>
        <p:nvPicPr>
          <p:cNvPr id="18" name="Picture 17">
            <a:extLst>
              <a:ext uri="{FF2B5EF4-FFF2-40B4-BE49-F238E27FC236}">
                <a16:creationId xmlns:a16="http://schemas.microsoft.com/office/drawing/2014/main" id="{2ACB5842-7AE2-4B60-BD2F-7C912A3CE506}"/>
              </a:ext>
            </a:extLst>
          </p:cNvPr>
          <p:cNvPicPr>
            <a:picLocks noChangeAspect="1"/>
          </p:cNvPicPr>
          <p:nvPr/>
        </p:nvPicPr>
        <p:blipFill>
          <a:blip r:embed="rId7"/>
          <a:stretch>
            <a:fillRect/>
          </a:stretch>
        </p:blipFill>
        <p:spPr>
          <a:xfrm>
            <a:off x="1640793" y="4219458"/>
            <a:ext cx="1582142" cy="2273417"/>
          </a:xfrm>
          <a:prstGeom prst="rect">
            <a:avLst/>
          </a:prstGeom>
        </p:spPr>
      </p:pic>
      <p:pic>
        <p:nvPicPr>
          <p:cNvPr id="20" name="Picture 19">
            <a:extLst>
              <a:ext uri="{FF2B5EF4-FFF2-40B4-BE49-F238E27FC236}">
                <a16:creationId xmlns:a16="http://schemas.microsoft.com/office/drawing/2014/main" id="{F103560A-37BB-4263-A6CA-C971AF8B2583}"/>
              </a:ext>
            </a:extLst>
          </p:cNvPr>
          <p:cNvPicPr>
            <a:picLocks noChangeAspect="1"/>
          </p:cNvPicPr>
          <p:nvPr/>
        </p:nvPicPr>
        <p:blipFill>
          <a:blip r:embed="rId8"/>
          <a:stretch>
            <a:fillRect/>
          </a:stretch>
        </p:blipFill>
        <p:spPr>
          <a:xfrm>
            <a:off x="8486599" y="4047971"/>
            <a:ext cx="2991515" cy="1993287"/>
          </a:xfrm>
          <a:prstGeom prst="rect">
            <a:avLst/>
          </a:prstGeom>
        </p:spPr>
      </p:pic>
      <p:cxnSp>
        <p:nvCxnSpPr>
          <p:cNvPr id="49" name="Straight Arrow Connector 48">
            <a:extLst>
              <a:ext uri="{FF2B5EF4-FFF2-40B4-BE49-F238E27FC236}">
                <a16:creationId xmlns:a16="http://schemas.microsoft.com/office/drawing/2014/main" id="{498AE736-57CF-4DAA-AC53-60EFEC208B3A}"/>
              </a:ext>
            </a:extLst>
          </p:cNvPr>
          <p:cNvCxnSpPr>
            <a:cxnSpLocks/>
          </p:cNvCxnSpPr>
          <p:nvPr/>
        </p:nvCxnSpPr>
        <p:spPr>
          <a:xfrm flipH="1">
            <a:off x="6283354" y="2249845"/>
            <a:ext cx="312909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BA4D02-59A0-4BC2-9BBD-0C4E4BCF5BC7}"/>
              </a:ext>
            </a:extLst>
          </p:cNvPr>
          <p:cNvCxnSpPr>
            <a:cxnSpLocks/>
          </p:cNvCxnSpPr>
          <p:nvPr/>
        </p:nvCxnSpPr>
        <p:spPr>
          <a:xfrm flipH="1">
            <a:off x="6367244" y="2072081"/>
            <a:ext cx="466427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3B15F94-08D7-4F47-A12A-7F8CA85E951D}"/>
              </a:ext>
            </a:extLst>
          </p:cNvPr>
          <p:cNvCxnSpPr>
            <a:cxnSpLocks/>
          </p:cNvCxnSpPr>
          <p:nvPr/>
        </p:nvCxnSpPr>
        <p:spPr>
          <a:xfrm flipH="1" flipV="1">
            <a:off x="6367244" y="2567031"/>
            <a:ext cx="3045206" cy="24411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00ECE12-D665-497E-A62D-735F8E2E692F}"/>
              </a:ext>
            </a:extLst>
          </p:cNvPr>
          <p:cNvCxnSpPr>
            <a:cxnSpLocks/>
          </p:cNvCxnSpPr>
          <p:nvPr/>
        </p:nvCxnSpPr>
        <p:spPr>
          <a:xfrm flipV="1">
            <a:off x="1828800" y="2357306"/>
            <a:ext cx="4079847" cy="209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B0FA94C-95B9-4813-B493-C8F0E19CEEC7}"/>
              </a:ext>
            </a:extLst>
          </p:cNvPr>
          <p:cNvCxnSpPr>
            <a:cxnSpLocks/>
          </p:cNvCxnSpPr>
          <p:nvPr/>
        </p:nvCxnSpPr>
        <p:spPr>
          <a:xfrm flipV="1">
            <a:off x="3682767" y="2249845"/>
            <a:ext cx="2306972" cy="1074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8B877DC-B96F-4085-BD76-950A77CCF940}"/>
              </a:ext>
            </a:extLst>
          </p:cNvPr>
          <p:cNvCxnSpPr>
            <a:cxnSpLocks/>
          </p:cNvCxnSpPr>
          <p:nvPr/>
        </p:nvCxnSpPr>
        <p:spPr>
          <a:xfrm flipV="1">
            <a:off x="2779551" y="5211368"/>
            <a:ext cx="4174922" cy="8298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3793FD0-BBF7-45F8-B8FD-1FE79239D835}"/>
              </a:ext>
            </a:extLst>
          </p:cNvPr>
          <p:cNvCxnSpPr>
            <a:cxnSpLocks/>
          </p:cNvCxnSpPr>
          <p:nvPr/>
        </p:nvCxnSpPr>
        <p:spPr>
          <a:xfrm flipH="1">
            <a:off x="6954474" y="2463800"/>
            <a:ext cx="2151426" cy="1032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446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E78A-1302-4601-95A6-82F4174BA506}"/>
              </a:ext>
            </a:extLst>
          </p:cNvPr>
          <p:cNvSpPr>
            <a:spLocks noGrp="1"/>
          </p:cNvSpPr>
          <p:nvPr>
            <p:ph type="title"/>
          </p:nvPr>
        </p:nvSpPr>
        <p:spPr/>
        <p:txBody>
          <a:bodyPr/>
          <a:lstStyle/>
          <a:p>
            <a:r>
              <a:rPr lang="en-GB" dirty="0"/>
              <a:t>Evil Demons</a:t>
            </a:r>
          </a:p>
        </p:txBody>
      </p:sp>
      <p:pic>
        <p:nvPicPr>
          <p:cNvPr id="4" name="Picture 3">
            <a:extLst>
              <a:ext uri="{FF2B5EF4-FFF2-40B4-BE49-F238E27FC236}">
                <a16:creationId xmlns:a16="http://schemas.microsoft.com/office/drawing/2014/main" id="{8D0F0278-7872-490C-9DDE-D868156F112E}"/>
              </a:ext>
            </a:extLst>
          </p:cNvPr>
          <p:cNvPicPr>
            <a:picLocks noChangeAspect="1"/>
          </p:cNvPicPr>
          <p:nvPr/>
        </p:nvPicPr>
        <p:blipFill>
          <a:blip r:embed="rId2"/>
          <a:stretch>
            <a:fillRect/>
          </a:stretch>
        </p:blipFill>
        <p:spPr>
          <a:xfrm>
            <a:off x="1442569" y="1690688"/>
            <a:ext cx="1930236" cy="2667000"/>
          </a:xfrm>
          <a:prstGeom prst="rect">
            <a:avLst/>
          </a:prstGeom>
        </p:spPr>
      </p:pic>
      <p:pic>
        <p:nvPicPr>
          <p:cNvPr id="6" name="Picture 5">
            <a:extLst>
              <a:ext uri="{FF2B5EF4-FFF2-40B4-BE49-F238E27FC236}">
                <a16:creationId xmlns:a16="http://schemas.microsoft.com/office/drawing/2014/main" id="{DA639FED-BF07-4CFA-86B4-5B2B0A57D6AB}"/>
              </a:ext>
            </a:extLst>
          </p:cNvPr>
          <p:cNvPicPr>
            <a:picLocks noChangeAspect="1"/>
          </p:cNvPicPr>
          <p:nvPr/>
        </p:nvPicPr>
        <p:blipFill>
          <a:blip r:embed="rId3"/>
          <a:stretch>
            <a:fillRect/>
          </a:stretch>
        </p:blipFill>
        <p:spPr>
          <a:xfrm>
            <a:off x="1442569" y="4457700"/>
            <a:ext cx="2318530" cy="2133600"/>
          </a:xfrm>
          <a:prstGeom prst="rect">
            <a:avLst/>
          </a:prstGeom>
        </p:spPr>
      </p:pic>
      <p:pic>
        <p:nvPicPr>
          <p:cNvPr id="8" name="Picture 7">
            <a:extLst>
              <a:ext uri="{FF2B5EF4-FFF2-40B4-BE49-F238E27FC236}">
                <a16:creationId xmlns:a16="http://schemas.microsoft.com/office/drawing/2014/main" id="{701CF37A-CA15-4118-9A30-310C58FCA633}"/>
              </a:ext>
            </a:extLst>
          </p:cNvPr>
          <p:cNvPicPr>
            <a:picLocks noChangeAspect="1"/>
          </p:cNvPicPr>
          <p:nvPr/>
        </p:nvPicPr>
        <p:blipFill>
          <a:blip r:embed="rId4"/>
          <a:stretch>
            <a:fillRect/>
          </a:stretch>
        </p:blipFill>
        <p:spPr>
          <a:xfrm>
            <a:off x="7405477" y="4357687"/>
            <a:ext cx="1887593" cy="2337991"/>
          </a:xfrm>
          <a:prstGeom prst="rect">
            <a:avLst/>
          </a:prstGeom>
        </p:spPr>
      </p:pic>
      <p:pic>
        <p:nvPicPr>
          <p:cNvPr id="10" name="Picture 9">
            <a:extLst>
              <a:ext uri="{FF2B5EF4-FFF2-40B4-BE49-F238E27FC236}">
                <a16:creationId xmlns:a16="http://schemas.microsoft.com/office/drawing/2014/main" id="{905BCF67-79FB-4E6B-82E3-BF9E6C08644C}"/>
              </a:ext>
            </a:extLst>
          </p:cNvPr>
          <p:cNvPicPr>
            <a:picLocks noChangeAspect="1"/>
          </p:cNvPicPr>
          <p:nvPr/>
        </p:nvPicPr>
        <p:blipFill>
          <a:blip r:embed="rId5"/>
          <a:stretch>
            <a:fillRect/>
          </a:stretch>
        </p:blipFill>
        <p:spPr>
          <a:xfrm>
            <a:off x="9893299" y="3703083"/>
            <a:ext cx="1081971" cy="2971006"/>
          </a:xfrm>
          <a:prstGeom prst="rect">
            <a:avLst/>
          </a:prstGeom>
        </p:spPr>
      </p:pic>
      <p:pic>
        <p:nvPicPr>
          <p:cNvPr id="12" name="Picture 11">
            <a:extLst>
              <a:ext uri="{FF2B5EF4-FFF2-40B4-BE49-F238E27FC236}">
                <a16:creationId xmlns:a16="http://schemas.microsoft.com/office/drawing/2014/main" id="{295B24EC-1D1A-43D5-8397-8AC2863E219D}"/>
              </a:ext>
            </a:extLst>
          </p:cNvPr>
          <p:cNvPicPr>
            <a:picLocks noChangeAspect="1"/>
          </p:cNvPicPr>
          <p:nvPr/>
        </p:nvPicPr>
        <p:blipFill>
          <a:blip r:embed="rId6"/>
          <a:stretch>
            <a:fillRect/>
          </a:stretch>
        </p:blipFill>
        <p:spPr>
          <a:xfrm>
            <a:off x="9893299" y="1773478"/>
            <a:ext cx="1744593" cy="1846815"/>
          </a:xfrm>
          <a:prstGeom prst="rect">
            <a:avLst/>
          </a:prstGeom>
        </p:spPr>
      </p:pic>
      <p:pic>
        <p:nvPicPr>
          <p:cNvPr id="14" name="Picture 13">
            <a:extLst>
              <a:ext uri="{FF2B5EF4-FFF2-40B4-BE49-F238E27FC236}">
                <a16:creationId xmlns:a16="http://schemas.microsoft.com/office/drawing/2014/main" id="{8190B901-6B93-4C1D-A6F9-73AA25061086}"/>
              </a:ext>
            </a:extLst>
          </p:cNvPr>
          <p:cNvPicPr>
            <a:picLocks noChangeAspect="1"/>
          </p:cNvPicPr>
          <p:nvPr/>
        </p:nvPicPr>
        <p:blipFill>
          <a:blip r:embed="rId7"/>
          <a:stretch>
            <a:fillRect/>
          </a:stretch>
        </p:blipFill>
        <p:spPr>
          <a:xfrm>
            <a:off x="5716949" y="4357688"/>
            <a:ext cx="1579672" cy="2336244"/>
          </a:xfrm>
          <a:prstGeom prst="rect">
            <a:avLst/>
          </a:prstGeom>
        </p:spPr>
      </p:pic>
      <p:pic>
        <p:nvPicPr>
          <p:cNvPr id="16" name="Picture 15">
            <a:extLst>
              <a:ext uri="{FF2B5EF4-FFF2-40B4-BE49-F238E27FC236}">
                <a16:creationId xmlns:a16="http://schemas.microsoft.com/office/drawing/2014/main" id="{34332ACF-6B42-4BB9-A890-45C4B4667B24}"/>
              </a:ext>
            </a:extLst>
          </p:cNvPr>
          <p:cNvPicPr>
            <a:picLocks noChangeAspect="1"/>
          </p:cNvPicPr>
          <p:nvPr/>
        </p:nvPicPr>
        <p:blipFill>
          <a:blip r:embed="rId8"/>
          <a:stretch>
            <a:fillRect/>
          </a:stretch>
        </p:blipFill>
        <p:spPr>
          <a:xfrm>
            <a:off x="3977174" y="4357688"/>
            <a:ext cx="1630919" cy="2336244"/>
          </a:xfrm>
          <a:prstGeom prst="rect">
            <a:avLst/>
          </a:prstGeom>
        </p:spPr>
      </p:pic>
      <p:pic>
        <p:nvPicPr>
          <p:cNvPr id="18" name="Picture 17">
            <a:extLst>
              <a:ext uri="{FF2B5EF4-FFF2-40B4-BE49-F238E27FC236}">
                <a16:creationId xmlns:a16="http://schemas.microsoft.com/office/drawing/2014/main" id="{528DF4C4-096E-4C5D-A210-BD39204AEB82}"/>
              </a:ext>
            </a:extLst>
          </p:cNvPr>
          <p:cNvPicPr>
            <a:picLocks noChangeAspect="1"/>
          </p:cNvPicPr>
          <p:nvPr/>
        </p:nvPicPr>
        <p:blipFill>
          <a:blip r:embed="rId9"/>
          <a:stretch>
            <a:fillRect/>
          </a:stretch>
        </p:blipFill>
        <p:spPr>
          <a:xfrm>
            <a:off x="6444540" y="2036937"/>
            <a:ext cx="2946283" cy="2320750"/>
          </a:xfrm>
          <a:prstGeom prst="rect">
            <a:avLst/>
          </a:prstGeom>
        </p:spPr>
      </p:pic>
      <p:sp>
        <p:nvSpPr>
          <p:cNvPr id="21" name="TextBox 20">
            <a:extLst>
              <a:ext uri="{FF2B5EF4-FFF2-40B4-BE49-F238E27FC236}">
                <a16:creationId xmlns:a16="http://schemas.microsoft.com/office/drawing/2014/main" id="{977F0902-2816-46BE-8B58-0840E5989252}"/>
              </a:ext>
            </a:extLst>
          </p:cNvPr>
          <p:cNvSpPr txBox="1"/>
          <p:nvPr/>
        </p:nvSpPr>
        <p:spPr>
          <a:xfrm>
            <a:off x="3909936" y="1865967"/>
            <a:ext cx="2186064" cy="1754326"/>
          </a:xfrm>
          <a:prstGeom prst="rect">
            <a:avLst/>
          </a:prstGeom>
          <a:noFill/>
        </p:spPr>
        <p:txBody>
          <a:bodyPr wrap="square" rtlCol="0">
            <a:spAutoFit/>
          </a:bodyPr>
          <a:lstStyle/>
          <a:p>
            <a:r>
              <a:rPr lang="en-GB" sz="1200" dirty="0"/>
              <a:t>Demons are used within the evil faction. I want a design that is somewhat humanoid but at the same time looks very foreign and sharp. Disturbing weapons and posture. Covered in magical fire effects to show they have unnatural power, like the evil heavy infantry.</a:t>
            </a:r>
          </a:p>
        </p:txBody>
      </p:sp>
      <p:pic>
        <p:nvPicPr>
          <p:cNvPr id="20" name="Picture 19">
            <a:extLst>
              <a:ext uri="{FF2B5EF4-FFF2-40B4-BE49-F238E27FC236}">
                <a16:creationId xmlns:a16="http://schemas.microsoft.com/office/drawing/2014/main" id="{AC7D1EF5-B4C9-4011-9E7E-55CAB8EE1C3D}"/>
              </a:ext>
            </a:extLst>
          </p:cNvPr>
          <p:cNvPicPr>
            <a:picLocks noChangeAspect="1"/>
          </p:cNvPicPr>
          <p:nvPr/>
        </p:nvPicPr>
        <p:blipFill>
          <a:blip r:embed="rId10"/>
          <a:stretch>
            <a:fillRect/>
          </a:stretch>
        </p:blipFill>
        <p:spPr>
          <a:xfrm>
            <a:off x="5120380" y="3479800"/>
            <a:ext cx="1324160" cy="790685"/>
          </a:xfrm>
          <a:prstGeom prst="rect">
            <a:avLst/>
          </a:prstGeom>
        </p:spPr>
      </p:pic>
    </p:spTree>
    <p:extLst>
      <p:ext uri="{BB962C8B-B14F-4D97-AF65-F5344CB8AC3E}">
        <p14:creationId xmlns:p14="http://schemas.microsoft.com/office/powerpoint/2010/main" val="1374219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511</Words>
  <Application>Microsoft Office PowerPoint</Application>
  <PresentationFormat>Widescreen</PresentationFormat>
  <Paragraphs>44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Mood Board</vt:lpstr>
      <vt:lpstr>PowerPoint Presentation</vt:lpstr>
      <vt:lpstr>Terrain Overall</vt:lpstr>
      <vt:lpstr>Desert Terrain Overall</vt:lpstr>
      <vt:lpstr>Terrain Detail</vt:lpstr>
      <vt:lpstr>Evil Infantry</vt:lpstr>
      <vt:lpstr>Evil Vehicles</vt:lpstr>
      <vt:lpstr>Character – Final Boss “Necromancer”</vt:lpstr>
      <vt:lpstr>Evil Demons</vt:lpstr>
      <vt:lpstr>Hero Infantry</vt:lpstr>
      <vt:lpstr>Character – Hero 1 “Champion”</vt:lpstr>
      <vt:lpstr>Character – Hero 2 “Cardinal of War”</vt:lpstr>
      <vt:lpstr>Character – Hero 3 “Weapons Specialist”</vt:lpstr>
      <vt:lpstr>Character – Hero 4 “Dark Wizard”</vt:lpstr>
      <vt:lpstr>Hero Vehicles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Mood Board</dc:title>
  <dc:creator>Bertolli, Benjamin George</dc:creator>
  <cp:lastModifiedBy>Bertolli, Benjamin George</cp:lastModifiedBy>
  <cp:revision>50</cp:revision>
  <dcterms:created xsi:type="dcterms:W3CDTF">2021-03-13T16:13:30Z</dcterms:created>
  <dcterms:modified xsi:type="dcterms:W3CDTF">2021-10-29T21:09:39Z</dcterms:modified>
</cp:coreProperties>
</file>